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4" r:id="rId3"/>
    <p:sldId id="256" r:id="rId4"/>
    <p:sldId id="257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00B050"/>
                </a:solidFill>
                <a:latin typeface="+mn-lt"/>
                <a:ea typeface="+mn-ea"/>
                <a:cs typeface="+mn-cs"/>
              </a:defRPr>
            </a:pPr>
            <a:r>
              <a:rPr lang="el-GR" b="1" dirty="0">
                <a:solidFill>
                  <a:srgbClr val="00B050"/>
                </a:solidFill>
              </a:rPr>
              <a:t>ΠΡΑΣΙΝΟ</a:t>
            </a:r>
            <a:endParaRPr lang="en-US" b="1" dirty="0">
              <a:solidFill>
                <a:srgbClr val="00B050"/>
              </a:solidFill>
            </a:endParaRPr>
          </a:p>
        </c:rich>
      </c:tx>
      <c:layout>
        <c:manualLayout>
          <c:xMode val="edge"/>
          <c:yMode val="edge"/>
          <c:x val="0.36348748939463854"/>
          <c:y val="9.45147679324894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00B05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GREEN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D89-48B9-A617-A4D9E5B30B01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A9F-403A-A799-2D72D5C7F791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D89-48B9-A617-A4D9E5B30B0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43E6020-F87D-4704-B97A-A5A43B46DEB5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A9F-403A-A799-2D72D5C7F7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Other</c:v>
                </c:pt>
                <c:pt idx="1">
                  <c:v>Green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55</c:v>
                </c:pt>
                <c:pt idx="1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9F-403A-A799-2D72D5C7F7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3.8087313754967773E-2"/>
          <c:y val="0.72578437821854547"/>
          <c:w val="0.20548888855811739"/>
          <c:h val="6.49329213595136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 dirty="0">
                <a:solidFill>
                  <a:srgbClr val="024B9C"/>
                </a:solidFill>
              </a:rPr>
              <a:t>ΜΕΤΑΡΡΥΘΜΙΣΤΙΚΟ</a:t>
            </a:r>
            <a:r>
              <a:rPr lang="el-GR" b="1" baseline="0" dirty="0">
                <a:solidFill>
                  <a:srgbClr val="024B9C"/>
                </a:solidFill>
              </a:rPr>
              <a:t> </a:t>
            </a:r>
            <a:r>
              <a:rPr lang="en-US" b="1" dirty="0">
                <a:solidFill>
                  <a:srgbClr val="024B9C"/>
                </a:solidFill>
              </a:rPr>
              <a:t>(45%)</a:t>
            </a:r>
            <a:endParaRPr lang="en-US" dirty="0">
              <a:solidFill>
                <a:srgbClr val="024B9C"/>
              </a:solidFill>
            </a:endParaRPr>
          </a:p>
        </c:rich>
      </c:tx>
      <c:layout>
        <c:manualLayout>
          <c:xMode val="edge"/>
          <c:yMode val="edge"/>
          <c:x val="0.12199506665848613"/>
          <c:y val="8.43881856540084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BALANCED IN REFORMS AND INVESTMENTS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BF2E-4F5A-81D0-B79A3E5212F1}"/>
              </c:ext>
            </c:extLst>
          </c:dPt>
          <c:dPt>
            <c:idx val="1"/>
            <c:bubble3D val="0"/>
            <c:spPr>
              <a:solidFill>
                <a:srgbClr val="035DC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F2E-4F5A-81D0-B79A3E5212F1}"/>
              </c:ext>
            </c:extLst>
          </c:dPt>
          <c:dLbls>
            <c:dLbl>
              <c:idx val="0"/>
              <c:layout>
                <c:manualLayout>
                  <c:x val="-0.20918094736597567"/>
                  <c:y val="-0.115236785275258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2E-4F5A-81D0-B79A3E5212F1}"/>
                </c:ext>
              </c:extLst>
            </c:dLbl>
            <c:dLbl>
              <c:idx val="1"/>
              <c:layout>
                <c:manualLayout>
                  <c:x val="0.19571537323808169"/>
                  <c:y val="-1.84920429250141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2E-4F5A-81D0-B79A3E5212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INVESTMENTS</c:v>
                </c:pt>
                <c:pt idx="1">
                  <c:v>REFORMS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75</c:v>
                </c:pt>
                <c:pt idx="1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2E-4F5A-81D0-B79A3E5212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3.8042782233060776E-2"/>
          <c:y val="0.78654387188943153"/>
          <c:w val="0.3262784127292363"/>
          <c:h val="6.49329213595136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2132-53CF-40A1-B06A-A28947D6B827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3776-988D-4608-A1B6-BCBD5AD42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054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2132-53CF-40A1-B06A-A28947D6B827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3776-988D-4608-A1B6-BCBD5AD42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557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2132-53CF-40A1-B06A-A28947D6B827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3776-988D-4608-A1B6-BCBD5AD42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519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7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2132-53CF-40A1-B06A-A28947D6B827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3776-988D-4608-A1B6-BCBD5AD42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051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2132-53CF-40A1-B06A-A28947D6B827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3776-988D-4608-A1B6-BCBD5AD42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32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2132-53CF-40A1-B06A-A28947D6B827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3776-988D-4608-A1B6-BCBD5AD42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28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2132-53CF-40A1-B06A-A28947D6B827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3776-988D-4608-A1B6-BCBD5AD42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786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2132-53CF-40A1-B06A-A28947D6B827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3776-988D-4608-A1B6-BCBD5AD42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315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2132-53CF-40A1-B06A-A28947D6B827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3776-988D-4608-A1B6-BCBD5AD42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42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2132-53CF-40A1-B06A-A28947D6B827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3776-988D-4608-A1B6-BCBD5AD42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397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22132-53CF-40A1-B06A-A28947D6B827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3776-988D-4608-A1B6-BCBD5AD42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50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22132-53CF-40A1-B06A-A28947D6B827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F3776-988D-4608-A1B6-BCBD5AD42C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15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ubtitle 6"/>
          <p:cNvSpPr txBox="1">
            <a:spLocks/>
          </p:cNvSpPr>
          <p:nvPr/>
        </p:nvSpPr>
        <p:spPr>
          <a:xfrm>
            <a:off x="746234" y="89502"/>
            <a:ext cx="11445766" cy="897754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6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l-GR" sz="3600" b="1" u="sng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</a:t>
            </a:r>
            <a:r>
              <a:rPr lang="el-GR" sz="36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αίτηση εκταμίευσης</a:t>
            </a:r>
            <a:r>
              <a:rPr lang="en-MT" sz="36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GB" sz="36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</a:t>
            </a:r>
            <a:r>
              <a:rPr lang="el-GR" sz="3600" b="1" u="sng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</a:t>
            </a:r>
            <a:r>
              <a:rPr lang="el-GR" sz="36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δόση</a:t>
            </a:r>
            <a:r>
              <a:rPr lang="en-GB" sz="36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MT" sz="36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l-GR" sz="36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κύρια χαρακτηριστικά</a:t>
            </a:r>
            <a:r>
              <a:rPr lang="en-MT" sz="36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GB" sz="3600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  <a:p>
            <a:r>
              <a:rPr lang="el-GR" sz="3500" b="1" dirty="0"/>
              <a:t>Βήματα: </a:t>
            </a:r>
            <a:r>
              <a:rPr lang="el-GR" sz="3200" b="1" dirty="0"/>
              <a:t>Σήμερα είναι η θετική προκαταρκτική αξιολόγηση </a:t>
            </a:r>
            <a:r>
              <a:rPr lang="el-GR" sz="3200" dirty="0"/>
              <a:t>από την Ευρωπαϊκή Επιτροπή. Η εκταμίευση αναμένεται σε 1 μήνα. Στο μεταξύ, η </a:t>
            </a:r>
            <a:r>
              <a:rPr lang="en-GB" sz="3200" dirty="0"/>
              <a:t>EPC </a:t>
            </a:r>
            <a:r>
              <a:rPr lang="el-GR" sz="3200" dirty="0"/>
              <a:t>θα κληθεί να γνωμοδοτήσει</a:t>
            </a:r>
            <a:r>
              <a:rPr lang="en-GB" sz="2800" dirty="0"/>
              <a:t>.</a:t>
            </a:r>
            <a:endParaRPr lang="el-GR" sz="2800" dirty="0"/>
          </a:p>
          <a:p>
            <a:r>
              <a:rPr lang="el-GR" sz="3500" b="1" dirty="0"/>
              <a:t>Ποσό: €77εκ καθαρά </a:t>
            </a:r>
            <a:r>
              <a:rPr lang="el-GR" sz="3200" dirty="0"/>
              <a:t>(6% του ΣΑΑ), φτάνοντας </a:t>
            </a:r>
            <a:r>
              <a:rPr lang="el-GR" sz="3200" u="sng" dirty="0"/>
              <a:t>σωρευτικά το 37% του RRP </a:t>
            </a:r>
            <a:r>
              <a:rPr lang="el-GR" sz="3200" dirty="0"/>
              <a:t>(€455εκ), όταν εκταμιεύτηκε τον Μάρτιο</a:t>
            </a:r>
            <a:r>
              <a:rPr lang="en-GB" sz="3200" dirty="0"/>
              <a:t>.</a:t>
            </a:r>
            <a:r>
              <a:rPr lang="en-GB" sz="3200" b="1" dirty="0"/>
              <a:t> </a:t>
            </a:r>
            <a:endParaRPr lang="en-GB" sz="3100" dirty="0">
              <a:cs typeface="Arial"/>
            </a:endParaRPr>
          </a:p>
          <a:p>
            <a:r>
              <a:rPr lang="en-GB" sz="3500" b="1" dirty="0"/>
              <a:t>16 </a:t>
            </a:r>
            <a:r>
              <a:rPr lang="el-GR" sz="3500" b="1" dirty="0"/>
              <a:t>ορόσημα</a:t>
            </a:r>
            <a:r>
              <a:rPr lang="en-GB" sz="3500" b="1" dirty="0"/>
              <a:t> </a:t>
            </a:r>
            <a:r>
              <a:rPr lang="en-GB" sz="3500" dirty="0"/>
              <a:t>(6% </a:t>
            </a:r>
            <a:r>
              <a:rPr lang="el-GR" sz="3500" dirty="0"/>
              <a:t>του όλου</a:t>
            </a:r>
            <a:r>
              <a:rPr lang="en-GB" sz="3500" dirty="0"/>
              <a:t>)</a:t>
            </a:r>
            <a:r>
              <a:rPr lang="el-GR" sz="3500" dirty="0"/>
              <a:t>,</a:t>
            </a:r>
            <a:r>
              <a:rPr lang="en-GB" sz="3500" dirty="0"/>
              <a:t> </a:t>
            </a:r>
            <a:r>
              <a:rPr lang="el-GR" sz="3500" dirty="0"/>
              <a:t>σωρευτικά </a:t>
            </a:r>
            <a:r>
              <a:rPr lang="en-GB" sz="3500" dirty="0"/>
              <a:t>24% </a:t>
            </a:r>
            <a:r>
              <a:rPr lang="el-GR" sz="3500" dirty="0"/>
              <a:t>του ΣΑΑ</a:t>
            </a:r>
            <a:r>
              <a:rPr lang="en-GB" sz="3500" dirty="0"/>
              <a:t> (67)</a:t>
            </a:r>
            <a:r>
              <a:rPr lang="en-GB" sz="3500" dirty="0">
                <a:cs typeface="Arial"/>
              </a:rPr>
              <a:t>. </a:t>
            </a:r>
          </a:p>
          <a:p>
            <a:r>
              <a:rPr lang="el-GR" sz="3500" b="1" dirty="0">
                <a:cs typeface="Arial"/>
              </a:rPr>
              <a:t>Η Κύπρος υπέβαλε επίσημα ως ολοκληρωμένη και την 4η Αίτηση Πληρωμής (5η δόση)</a:t>
            </a:r>
            <a:r>
              <a:rPr lang="el-GR" sz="3500" dirty="0">
                <a:cs typeface="Arial"/>
              </a:rPr>
              <a:t>, </a:t>
            </a:r>
            <a:r>
              <a:rPr lang="el-GR" sz="3200" dirty="0">
                <a:cs typeface="Arial"/>
              </a:rPr>
              <a:t>η οποία εκκρεμεί την αξιολόγηση κι άλλων 25 οροσήμων, με αποτέλεσμα το 33% των Μ&amp;Τ να έχουν υποβληθεί επίσημα ως ολοκληρωμένα.</a:t>
            </a:r>
            <a:endParaRPr lang="en-GB" sz="3500" dirty="0"/>
          </a:p>
        </p:txBody>
      </p:sp>
      <p:sp>
        <p:nvSpPr>
          <p:cNvPr id="5" name="Rectangle 4"/>
          <p:cNvSpPr/>
          <p:nvPr/>
        </p:nvSpPr>
        <p:spPr>
          <a:xfrm>
            <a:off x="746234" y="89503"/>
            <a:ext cx="11267090" cy="796022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59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080" y="339586"/>
            <a:ext cx="10754360" cy="6418565"/>
          </a:xfrm>
          <a:ln w="22225" cmpd="thinThick">
            <a:solidFill>
              <a:schemeClr val="accent4"/>
            </a:solidFill>
          </a:ln>
        </p:spPr>
        <p:txBody>
          <a:bodyPr>
            <a:noAutofit/>
          </a:bodyPr>
          <a:lstStyle/>
          <a:p>
            <a:r>
              <a:rPr lang="el-GR" sz="3200" b="1" dirty="0">
                <a:solidFill>
                  <a:srgbClr val="0070C0"/>
                </a:solidFill>
              </a:rPr>
              <a:t>Δ. Για το ψηφιακό μετασχηματισμό</a:t>
            </a:r>
            <a:r>
              <a:rPr lang="en-GB" sz="3200" b="1" dirty="0">
                <a:solidFill>
                  <a:srgbClr val="0070C0"/>
                </a:solidFill>
              </a:rPr>
              <a:t> (3 </a:t>
            </a:r>
            <a:r>
              <a:rPr lang="el-GR" sz="3200" b="1" dirty="0">
                <a:solidFill>
                  <a:srgbClr val="0070C0"/>
                </a:solidFill>
              </a:rPr>
              <a:t>ορόσημα</a:t>
            </a:r>
            <a:r>
              <a:rPr lang="en-GB" sz="3200" b="1" dirty="0">
                <a:solidFill>
                  <a:srgbClr val="0070C0"/>
                </a:solidFill>
              </a:rPr>
              <a:t>)</a:t>
            </a:r>
            <a:endParaRPr lang="el-GR" sz="3200" b="1" dirty="0">
              <a:solidFill>
                <a:srgbClr val="0070C0"/>
              </a:solidFill>
            </a:endParaRPr>
          </a:p>
          <a:p>
            <a:pPr marL="0" lvl="0" algn="just">
              <a:spcBef>
                <a:spcPts val="0"/>
              </a:spcBef>
            </a:pPr>
            <a:endParaRPr lang="el-GR" altLang="en-US" sz="1400" u="sng" dirty="0">
              <a:solidFill>
                <a:srgbClr val="1F1F1F"/>
              </a:solidFill>
              <a:latin typeface="inherit"/>
            </a:endParaRPr>
          </a:p>
          <a:p>
            <a:pPr marL="0" lvl="0" indent="0" algn="just">
              <a:buNone/>
            </a:pPr>
            <a:endParaRPr lang="el-GR" altLang="en-US" sz="100" u="sng" dirty="0">
              <a:solidFill>
                <a:srgbClr val="1F1F1F"/>
              </a:solidFill>
              <a:latin typeface="inherit"/>
            </a:endParaRPr>
          </a:p>
          <a:p>
            <a:pPr lvl="0"/>
            <a:r>
              <a:rPr lang="el-GR" altLang="en-US" sz="3200" b="1" dirty="0">
                <a:solidFill>
                  <a:srgbClr val="0070C0"/>
                </a:solidFill>
              </a:rPr>
              <a:t>Δ.1. Για την αναβάθμιση υποδομής για συνδεσιμότητα (1)</a:t>
            </a:r>
          </a:p>
          <a:p>
            <a:pPr lvl="0" algn="just"/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Δ1.1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: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 </a:t>
            </a:r>
            <a:r>
              <a:rPr lang="el-GR" altLang="en-US" sz="2400" b="1" u="sng" dirty="0">
                <a:solidFill>
                  <a:srgbClr val="1F1F1F"/>
                </a:solidFill>
                <a:latin typeface="inherit"/>
              </a:rPr>
              <a:t>Συμπληρωμένο ορόσημο Μ220 (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Έργο ΣΑΑ: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C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4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.1.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Ι2):</a:t>
            </a:r>
            <a:r>
              <a:rPr lang="el-GR" altLang="en-US" sz="2400" dirty="0">
                <a:solidFill>
                  <a:srgbClr val="1F1F1F"/>
                </a:solidFill>
                <a:latin typeface="inherit"/>
              </a:rPr>
              <a:t> </a:t>
            </a:r>
          </a:p>
          <a:p>
            <a:pPr lvl="1" algn="just"/>
            <a:r>
              <a:rPr lang="el-GR" altLang="en-US" dirty="0">
                <a:solidFill>
                  <a:srgbClr val="FF0000"/>
                </a:solidFill>
                <a:latin typeface="inherit"/>
              </a:rPr>
              <a:t>Αναβάθμιση σύνδεσης στο διαδίκτυο 24.3 χιλιάδων νοικοκυριών με σύνδεση </a:t>
            </a:r>
            <a:r>
              <a:rPr lang="el-GR" altLang="en-US" dirty="0" err="1">
                <a:solidFill>
                  <a:srgbClr val="FF0000"/>
                </a:solidFill>
                <a:latin typeface="inherit"/>
              </a:rPr>
              <a:t>Gigabit</a:t>
            </a:r>
            <a:r>
              <a:rPr lang="el-GR" altLang="en-US" dirty="0">
                <a:solidFill>
                  <a:srgbClr val="FF0000"/>
                </a:solidFill>
                <a:latin typeface="inherit"/>
              </a:rPr>
              <a:t>.</a:t>
            </a:r>
            <a:r>
              <a:rPr lang="en-GB" altLang="en-US" dirty="0">
                <a:solidFill>
                  <a:srgbClr val="FF0000"/>
                </a:solidFill>
                <a:latin typeface="inherit"/>
              </a:rPr>
              <a:t> </a:t>
            </a:r>
            <a:r>
              <a:rPr lang="el-GR" altLang="en-US" sz="2000" u="sng" dirty="0">
                <a:solidFill>
                  <a:srgbClr val="1F1F1F"/>
                </a:solidFill>
                <a:latin typeface="inherit"/>
              </a:rPr>
              <a:t>Επόμενο ορόσημο/στόχος (Μ221)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: </a:t>
            </a:r>
            <a:r>
              <a:rPr lang="en-GB" sz="2000" dirty="0">
                <a:solidFill>
                  <a:srgbClr val="1F1F1F"/>
                </a:solidFill>
                <a:latin typeface="inherit"/>
              </a:rPr>
              <a:t>H </a:t>
            </a:r>
            <a:r>
              <a:rPr lang="el-GR" sz="2000" dirty="0">
                <a:solidFill>
                  <a:srgbClr val="1F1F1F"/>
                </a:solidFill>
                <a:latin typeface="inherit"/>
              </a:rPr>
              <a:t>ανάπτυξη σύνδεσης </a:t>
            </a:r>
            <a:r>
              <a:rPr lang="en-GB" sz="2000" dirty="0">
                <a:solidFill>
                  <a:srgbClr val="1F1F1F"/>
                </a:solidFill>
                <a:latin typeface="inherit"/>
              </a:rPr>
              <a:t>Gigabit </a:t>
            </a:r>
            <a:r>
              <a:rPr lang="el-GR" sz="2000" dirty="0">
                <a:solidFill>
                  <a:srgbClr val="1F1F1F"/>
                </a:solidFill>
                <a:latin typeface="inherit"/>
              </a:rPr>
              <a:t>σε 82 χιλιάδες νοικοκυριά.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 </a:t>
            </a:r>
          </a:p>
          <a:p>
            <a:pPr lvl="1" algn="just"/>
            <a:endParaRPr lang="el-GR" altLang="en-US" sz="400" dirty="0">
              <a:solidFill>
                <a:srgbClr val="1F1F1F"/>
              </a:solidFill>
              <a:latin typeface="inherit"/>
            </a:endParaRPr>
          </a:p>
          <a:p>
            <a:pPr marL="228600" lvl="1">
              <a:spcBef>
                <a:spcPts val="1000"/>
              </a:spcBef>
            </a:pPr>
            <a:r>
              <a:rPr lang="el-GR" altLang="en-US" sz="3200" b="1" dirty="0">
                <a:solidFill>
                  <a:srgbClr val="0070C0"/>
                </a:solidFill>
              </a:rPr>
              <a:t>Δ.2. Για την προαγωγή ηλεκτρονικής διακυβέρνησης</a:t>
            </a:r>
            <a:r>
              <a:rPr lang="en-GB" altLang="en-US" sz="3200" b="1" dirty="0">
                <a:solidFill>
                  <a:srgbClr val="0070C0"/>
                </a:solidFill>
              </a:rPr>
              <a:t> (2)</a:t>
            </a:r>
            <a:r>
              <a:rPr lang="el-GR" altLang="en-US" sz="3200" b="1" dirty="0">
                <a:solidFill>
                  <a:srgbClr val="0070C0"/>
                </a:solidFill>
              </a:rPr>
              <a:t>:</a:t>
            </a:r>
          </a:p>
          <a:p>
            <a:pPr marL="0" lvl="1" indent="0" algn="just">
              <a:lnSpc>
                <a:spcPct val="50000"/>
              </a:lnSpc>
              <a:spcBef>
                <a:spcPts val="0"/>
              </a:spcBef>
              <a:buNone/>
            </a:pPr>
            <a:endParaRPr lang="el-GR" altLang="en-US" dirty="0">
              <a:solidFill>
                <a:srgbClr val="1F1F1F"/>
              </a:solidFill>
              <a:latin typeface="inherit"/>
            </a:endParaRPr>
          </a:p>
          <a:p>
            <a:pPr marL="342900" lvl="1" indent="-342900" algn="just">
              <a:lnSpc>
                <a:spcPct val="50000"/>
              </a:lnSpc>
              <a:spcBef>
                <a:spcPts val="0"/>
              </a:spcBef>
            </a:pP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Δ2.1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: </a:t>
            </a:r>
            <a:r>
              <a:rPr lang="el-GR" altLang="en-US" sz="2400" b="1" u="sng" dirty="0">
                <a:solidFill>
                  <a:srgbClr val="1F1F1F"/>
                </a:solidFill>
                <a:latin typeface="inherit"/>
              </a:rPr>
              <a:t>Συμπληρωμένο ορόσημο Μ229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 (Έργο ΣΑΑ: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C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4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.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2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.</a:t>
            </a:r>
            <a:r>
              <a:rPr lang="en-GB" altLang="en-US" u="sng" dirty="0">
                <a:solidFill>
                  <a:srgbClr val="1F1F1F"/>
                </a:solidFill>
                <a:latin typeface="inherit"/>
              </a:rPr>
              <a:t>R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3):</a:t>
            </a:r>
            <a:r>
              <a:rPr lang="el-GR" altLang="en-US" sz="2400" dirty="0">
                <a:solidFill>
                  <a:srgbClr val="1F1F1F"/>
                </a:solidFill>
                <a:latin typeface="inherit"/>
              </a:rPr>
              <a:t> </a:t>
            </a:r>
          </a:p>
          <a:p>
            <a:pPr lvl="1" algn="just"/>
            <a:r>
              <a:rPr lang="el-GR" altLang="en-US" dirty="0">
                <a:solidFill>
                  <a:srgbClr val="FF0000"/>
                </a:solidFill>
                <a:latin typeface="inherit"/>
              </a:rPr>
              <a:t>Το πρώτο πρωτότυπο της πλατφόρμας του Cyprus </a:t>
            </a:r>
            <a:r>
              <a:rPr lang="el-GR" altLang="en-US" dirty="0" err="1">
                <a:solidFill>
                  <a:srgbClr val="FF0000"/>
                </a:solidFill>
                <a:latin typeface="inherit"/>
              </a:rPr>
              <a:t>Profile</a:t>
            </a:r>
            <a:r>
              <a:rPr lang="el-GR" altLang="en-US" dirty="0">
                <a:solidFill>
                  <a:srgbClr val="FF0000"/>
                </a:solidFill>
                <a:latin typeface="inherit"/>
              </a:rPr>
              <a:t> (</a:t>
            </a:r>
            <a:r>
              <a:rPr lang="el-GR" altLang="en-US" dirty="0" err="1">
                <a:solidFill>
                  <a:srgbClr val="FF0000"/>
                </a:solidFill>
                <a:latin typeface="inherit"/>
              </a:rPr>
              <a:t>Digipol</a:t>
            </a:r>
            <a:r>
              <a:rPr lang="el-GR" altLang="en-US" dirty="0">
                <a:solidFill>
                  <a:srgbClr val="FF0000"/>
                </a:solidFill>
                <a:latin typeface="inherit"/>
              </a:rPr>
              <a:t>) είναι σε λειτουργία. </a:t>
            </a:r>
            <a:r>
              <a:rPr lang="el-GR" altLang="en-US" sz="2000" u="sng" dirty="0">
                <a:solidFill>
                  <a:srgbClr val="1F1F1F"/>
                </a:solidFill>
                <a:latin typeface="inherit"/>
              </a:rPr>
              <a:t>Επόμενο ορόσημο/στόχος (Μ230)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: </a:t>
            </a:r>
            <a:r>
              <a:rPr lang="en-GB" sz="2000" dirty="0">
                <a:solidFill>
                  <a:srgbClr val="1F1F1F"/>
                </a:solidFill>
                <a:latin typeface="inherit"/>
              </a:rPr>
              <a:t>H</a:t>
            </a:r>
            <a:r>
              <a:rPr lang="el-GR" sz="2000" dirty="0">
                <a:solidFill>
                  <a:srgbClr val="1F1F1F"/>
                </a:solidFill>
                <a:latin typeface="inherit"/>
              </a:rPr>
              <a:t> δημόσια χρήση της πλατφόρμας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. </a:t>
            </a:r>
          </a:p>
          <a:p>
            <a:pPr lvl="0" algn="just"/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Δ2.2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: </a:t>
            </a:r>
            <a:r>
              <a:rPr lang="el-GR" altLang="en-US" sz="2400" b="1" u="sng" dirty="0">
                <a:solidFill>
                  <a:srgbClr val="1F1F1F"/>
                </a:solidFill>
                <a:latin typeface="inherit"/>
              </a:rPr>
              <a:t>Συμπληρωμένο ορόσημο Μ236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(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Έργο ΣΑΑ: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C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4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.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2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.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Ι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2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):</a:t>
            </a:r>
            <a:r>
              <a:rPr lang="el-GR" altLang="en-US" sz="2400" dirty="0">
                <a:solidFill>
                  <a:srgbClr val="1F1F1F"/>
                </a:solidFill>
                <a:latin typeface="inherit"/>
              </a:rPr>
              <a:t> </a:t>
            </a:r>
          </a:p>
          <a:p>
            <a:pPr lvl="1" algn="just"/>
            <a:r>
              <a:rPr lang="el-GR" altLang="en-US" dirty="0">
                <a:solidFill>
                  <a:srgbClr val="FF0000"/>
                </a:solidFill>
                <a:latin typeface="inherit"/>
              </a:rPr>
              <a:t>Έναρξη ψηφιακής αναβάθμισης του Οργανισμού Λιμένων Κύπρου (δημιουργία ή αναβάθμιση 4 εκ των 7 συστημάτων του). </a:t>
            </a:r>
            <a:r>
              <a:rPr lang="el-GR" altLang="en-US" sz="2000" u="sng" dirty="0">
                <a:solidFill>
                  <a:srgbClr val="1F1F1F"/>
                </a:solidFill>
                <a:latin typeface="inherit"/>
              </a:rPr>
              <a:t>Επόμενα ορόσημα/στόχοι (Μ237/238)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: </a:t>
            </a:r>
            <a:r>
              <a:rPr lang="en-GB" sz="2000" dirty="0">
                <a:solidFill>
                  <a:srgbClr val="1F1F1F"/>
                </a:solidFill>
                <a:latin typeface="inherit"/>
              </a:rPr>
              <a:t>H </a:t>
            </a:r>
            <a:r>
              <a:rPr lang="el-GR" sz="2000" dirty="0">
                <a:solidFill>
                  <a:srgbClr val="1F1F1F"/>
                </a:solidFill>
                <a:latin typeface="inherit"/>
              </a:rPr>
              <a:t>ολοκλήρωση της δημιουργίας/αναβάθμισης όλων των συστημάτων του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.</a:t>
            </a:r>
            <a:endParaRPr lang="el-GR" altLang="en-US" dirty="0">
              <a:solidFill>
                <a:srgbClr val="1F1F1F"/>
              </a:solidFill>
              <a:latin typeface="inheri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7080" y="350097"/>
            <a:ext cx="10754360" cy="56430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752465" y="1211317"/>
            <a:ext cx="10754360" cy="56430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91320" y="3304720"/>
            <a:ext cx="10754360" cy="56430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51107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080" y="339586"/>
            <a:ext cx="10754360" cy="2393989"/>
          </a:xfrm>
          <a:ln w="22225" cmpd="thinThick">
            <a:solidFill>
              <a:schemeClr val="accent4"/>
            </a:solidFill>
          </a:ln>
        </p:spPr>
        <p:txBody>
          <a:bodyPr>
            <a:noAutofit/>
          </a:bodyPr>
          <a:lstStyle/>
          <a:p>
            <a:r>
              <a:rPr lang="el-GR" sz="3200" b="1" dirty="0">
                <a:solidFill>
                  <a:srgbClr val="0070C0"/>
                </a:solidFill>
              </a:rPr>
              <a:t>Ε: Για την αγορά εργασίας (1 ορόσημο):</a:t>
            </a:r>
          </a:p>
          <a:p>
            <a:pPr lvl="0" algn="just"/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Ε1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: </a:t>
            </a:r>
            <a:r>
              <a:rPr lang="el-GR" altLang="en-US" sz="2400" b="1" u="sng" dirty="0">
                <a:solidFill>
                  <a:srgbClr val="1F1F1F"/>
                </a:solidFill>
                <a:latin typeface="inherit"/>
              </a:rPr>
              <a:t>Συμπληρωμένο ορόσημο Μ255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(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Έργο ΣΑΑ: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C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5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.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2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.R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2):</a:t>
            </a:r>
            <a:r>
              <a:rPr lang="el-GR" altLang="en-US" sz="2400" dirty="0">
                <a:solidFill>
                  <a:srgbClr val="1F1F1F"/>
                </a:solidFill>
                <a:latin typeface="inherit"/>
              </a:rPr>
              <a:t> </a:t>
            </a:r>
          </a:p>
          <a:p>
            <a:pPr lvl="1" algn="just"/>
            <a:r>
              <a:rPr lang="el-GR" altLang="en-US" dirty="0">
                <a:solidFill>
                  <a:srgbClr val="FF0000"/>
                </a:solidFill>
                <a:latin typeface="inherit"/>
              </a:rPr>
              <a:t>Έναρξη ισχύος του νόμου για ευέλικτες ρυθμίσεις εργασίας με τη μορφή τηλεργασίας</a:t>
            </a:r>
          </a:p>
          <a:p>
            <a:pPr lvl="1" algn="just"/>
            <a:r>
              <a:rPr lang="el-GR" altLang="en-US" sz="2000" u="sng" dirty="0">
                <a:solidFill>
                  <a:srgbClr val="1F1F1F"/>
                </a:solidFill>
                <a:latin typeface="inherit"/>
              </a:rPr>
              <a:t>Επόμενο ορόσημο/στόχος (Μ256)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: </a:t>
            </a:r>
            <a:r>
              <a:rPr lang="en-GB" sz="2000" dirty="0">
                <a:solidFill>
                  <a:srgbClr val="1F1F1F"/>
                </a:solidFill>
                <a:latin typeface="inherit"/>
              </a:rPr>
              <a:t>H 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επιχορήγηση κινήτρων στους εργοδότες για να προσλάβουν ανέργους. </a:t>
            </a:r>
          </a:p>
        </p:txBody>
      </p:sp>
      <p:sp>
        <p:nvSpPr>
          <p:cNvPr id="4" name="Rectangle 3"/>
          <p:cNvSpPr/>
          <p:nvPr/>
        </p:nvSpPr>
        <p:spPr>
          <a:xfrm>
            <a:off x="767080" y="350097"/>
            <a:ext cx="10754360" cy="535427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4024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0576" y="933057"/>
            <a:ext cx="11341041" cy="782357"/>
          </a:xfrm>
        </p:spPr>
        <p:txBody>
          <a:bodyPr/>
          <a:lstStyle/>
          <a:p>
            <a:r>
              <a:rPr lang="el-GR" sz="3500" b="1" dirty="0"/>
              <a:t>Χαρακτηριστικά ΣΑΑ</a:t>
            </a:r>
            <a:r>
              <a:rPr lang="en-MT" sz="3500" b="1" dirty="0"/>
              <a:t>: </a:t>
            </a:r>
            <a:br>
              <a:rPr lang="en-GB" sz="3500" b="1" dirty="0"/>
            </a:br>
            <a:br>
              <a:rPr lang="en-GB" sz="3500" b="1" dirty="0"/>
            </a:br>
            <a:r>
              <a:rPr lang="en-GB" sz="2800" b="1" dirty="0">
                <a:solidFill>
                  <a:schemeClr val="accent1"/>
                </a:solidFill>
              </a:rPr>
              <a:t>                            €</a:t>
            </a:r>
            <a:r>
              <a:rPr lang="en-US" sz="2800" b="1" dirty="0">
                <a:solidFill>
                  <a:schemeClr val="accent1"/>
                </a:solidFill>
              </a:rPr>
              <a:t>1.2 </a:t>
            </a:r>
            <a:r>
              <a:rPr lang="el-GR" sz="2800" b="1" dirty="0">
                <a:solidFill>
                  <a:schemeClr val="accent1"/>
                </a:solidFill>
              </a:rPr>
              <a:t>δις</a:t>
            </a:r>
            <a:r>
              <a:rPr lang="en-US" sz="2800" b="1" dirty="0">
                <a:solidFill>
                  <a:schemeClr val="accent1"/>
                </a:solidFill>
              </a:rPr>
              <a:t> (3.9% </a:t>
            </a:r>
            <a:r>
              <a:rPr lang="el-GR" sz="2800" b="1" dirty="0">
                <a:solidFill>
                  <a:schemeClr val="accent1"/>
                </a:solidFill>
              </a:rPr>
              <a:t>ΑΕΠ</a:t>
            </a:r>
            <a:r>
              <a:rPr lang="en-US" sz="2800" b="1" dirty="0">
                <a:solidFill>
                  <a:schemeClr val="accent1"/>
                </a:solidFill>
              </a:rPr>
              <a:t>)</a:t>
            </a:r>
            <a:endParaRPr lang="en-US" sz="2800" dirty="0">
              <a:solidFill>
                <a:schemeClr val="accent1"/>
              </a:solidFill>
              <a:cs typeface="Arial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00820708"/>
              </p:ext>
            </p:extLst>
          </p:nvPr>
        </p:nvGraphicFramePr>
        <p:xfrm>
          <a:off x="5506069" y="1701942"/>
          <a:ext cx="3359150" cy="3762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ontent Placeholder 17"/>
          <p:cNvGraphicFramePr>
            <a:graphicFrameLocks noGrp="1"/>
          </p:cNvGraphicFramePr>
          <p:nvPr>
            <p:ph sz="half" idx="13"/>
            <p:extLst>
              <p:ext uri="{D42A27DB-BD31-4B8C-83A1-F6EECF244321}">
                <p14:modId xmlns:p14="http://schemas.microsoft.com/office/powerpoint/2010/main" val="3257839912"/>
              </p:ext>
            </p:extLst>
          </p:nvPr>
        </p:nvGraphicFramePr>
        <p:xfrm>
          <a:off x="2148507" y="1701942"/>
          <a:ext cx="3357562" cy="3762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" y="2371973"/>
            <a:ext cx="1708229" cy="2416828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31404" y="2187307"/>
            <a:ext cx="3368132" cy="2791646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9612351" y="2002641"/>
            <a:ext cx="153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chemeClr val="accent4"/>
                </a:solidFill>
              </a:rPr>
              <a:t>ΣΤΟΧΕΥΜΕΝΟ</a:t>
            </a:r>
            <a:endParaRPr lang="en-GB" b="1" dirty="0">
              <a:solidFill>
                <a:schemeClr val="accent4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685831" y="4655787"/>
            <a:ext cx="3491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accent4"/>
                </a:solidFill>
              </a:rPr>
              <a:t>ΠΡΟΣ ΤΙΣ ΠΡΟΤΕΡΑΙΟΤΗΤΕΣ ΤΗΣ ΕΕ</a:t>
            </a:r>
            <a:endParaRPr lang="en-GB" b="1" dirty="0">
              <a:solidFill>
                <a:schemeClr val="accent4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8226" y="1958269"/>
            <a:ext cx="1266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ΦΙΛΟΔΟΞΟ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001945" y="3195666"/>
            <a:ext cx="5148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/>
              <a:t>+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221638" y="3197595"/>
            <a:ext cx="5148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/>
              <a:t>+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323656" y="3220741"/>
            <a:ext cx="5148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929714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3827" y="115236"/>
            <a:ext cx="11526253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/>
              <a:t>3o </a:t>
            </a:r>
            <a:r>
              <a:rPr lang="el-GR" sz="4400" u="sng" dirty="0"/>
              <a:t>αίτημα πληρωμής ΣΑΑ-Κύπρου:</a:t>
            </a:r>
          </a:p>
          <a:p>
            <a:pPr algn="ctr"/>
            <a:endParaRPr lang="en-GB" sz="1100" u="sng" dirty="0"/>
          </a:p>
          <a:p>
            <a:r>
              <a:rPr lang="el-GR" sz="2800" b="1" dirty="0"/>
              <a:t>Θετική προκαταρκτική αξιολόγηση </a:t>
            </a:r>
            <a:r>
              <a:rPr lang="el-GR" sz="2800" dirty="0"/>
              <a:t>για </a:t>
            </a:r>
            <a:r>
              <a:rPr lang="en-GB" sz="2800" b="1" dirty="0"/>
              <a:t>16</a:t>
            </a:r>
            <a:r>
              <a:rPr lang="el-GR" sz="2800" b="1" dirty="0"/>
              <a:t> από </a:t>
            </a:r>
            <a:r>
              <a:rPr lang="en-GB" sz="2800" b="1" dirty="0"/>
              <a:t>16</a:t>
            </a:r>
            <a:r>
              <a:rPr lang="el-GR" sz="2800" b="1" dirty="0"/>
              <a:t> ορόσημα και στόχους</a:t>
            </a:r>
            <a:r>
              <a:rPr lang="el-GR" sz="2800" dirty="0"/>
              <a:t>. Θεματικοί πυλώνες:</a:t>
            </a:r>
            <a:r>
              <a:rPr lang="el-GR" sz="2800" b="1" dirty="0"/>
              <a:t> </a:t>
            </a:r>
            <a:endParaRPr lang="en-GB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3600" dirty="0"/>
              <a:t>Υγεία: </a:t>
            </a:r>
            <a:r>
              <a:rPr lang="en-GB" sz="3600" dirty="0"/>
              <a:t>1</a:t>
            </a:r>
            <a:endParaRPr lang="el-GR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3600" dirty="0"/>
              <a:t>Πράσινη μετάβαση: </a:t>
            </a:r>
            <a:r>
              <a:rPr lang="en-GB" sz="3600" dirty="0"/>
              <a:t>3</a:t>
            </a:r>
            <a:r>
              <a:rPr lang="el-GR" sz="3600" dirty="0"/>
              <a:t> </a:t>
            </a:r>
            <a:endParaRPr lang="en-GB" sz="3600" dirty="0"/>
          </a:p>
          <a:p>
            <a:r>
              <a:rPr lang="el-GR" dirty="0"/>
              <a:t>(για: καθαρότερη ενέργεια και μείωση ρύπων, </a:t>
            </a:r>
            <a:r>
              <a:rPr lang="el-GR" dirty="0" err="1"/>
              <a:t>ελευθεροποίηση</a:t>
            </a:r>
            <a:r>
              <a:rPr lang="el-GR" dirty="0"/>
              <a:t> της αγοράς ενέργειας, διαχείριση υδάτων)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3600" dirty="0"/>
              <a:t>Ανταγωνιστική οικονομία: 8 </a:t>
            </a:r>
            <a:endParaRPr lang="en-GB" sz="3600" dirty="0"/>
          </a:p>
          <a:p>
            <a:r>
              <a:rPr lang="el-GR" dirty="0"/>
              <a:t>(για: διαφοροποίηση της οικονομίας, Ε&amp;Κ, ανταγωνιστικότητα επιχειρήσεων, εκσυγχρονισμό δημόσιων φορέων, </a:t>
            </a:r>
            <a:endParaRPr lang="en-GB" dirty="0"/>
          </a:p>
          <a:p>
            <a:r>
              <a:rPr lang="el-GR" dirty="0"/>
              <a:t>δημοσιονομική και χρηματοοικονομική σταθερότητα)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3600" dirty="0"/>
              <a:t>Ψηφιακός μετασχηματισμός: 3</a:t>
            </a:r>
            <a:r>
              <a:rPr lang="en-GB" sz="3600" dirty="0"/>
              <a:t> </a:t>
            </a:r>
          </a:p>
          <a:p>
            <a:r>
              <a:rPr lang="el-GR" dirty="0"/>
              <a:t>(για: συνδεσιμότητα και ηλεκτρονική διακυβέρνηση)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3600" dirty="0"/>
              <a:t>Απασχόληση, κοινωνική προστασία, εκπαίδευση: 1</a:t>
            </a:r>
            <a:r>
              <a:rPr lang="en-GB" sz="3600" dirty="0"/>
              <a:t> </a:t>
            </a:r>
          </a:p>
          <a:p>
            <a:r>
              <a:rPr lang="el-GR" dirty="0"/>
              <a:t>(για: τηλεργασία)</a:t>
            </a:r>
          </a:p>
        </p:txBody>
      </p:sp>
      <p:sp>
        <p:nvSpPr>
          <p:cNvPr id="3" name="Rectangle 2"/>
          <p:cNvSpPr/>
          <p:nvPr/>
        </p:nvSpPr>
        <p:spPr>
          <a:xfrm>
            <a:off x="767080" y="115237"/>
            <a:ext cx="10754360" cy="799164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46184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080" y="339587"/>
            <a:ext cx="10754360" cy="6263344"/>
          </a:xfrm>
          <a:ln w="22225" cmpd="thinThick">
            <a:solidFill>
              <a:schemeClr val="accent4"/>
            </a:solidFill>
          </a:ln>
        </p:spPr>
        <p:txBody>
          <a:bodyPr>
            <a:noAutofit/>
          </a:bodyPr>
          <a:lstStyle/>
          <a:p>
            <a:pPr algn="ctr"/>
            <a:r>
              <a:rPr lang="el-GR" sz="3200" b="1" dirty="0">
                <a:solidFill>
                  <a:srgbClr val="0070C0"/>
                </a:solidFill>
              </a:rPr>
              <a:t>Α. Για την υγεία (1):</a:t>
            </a:r>
            <a:endParaRPr lang="en-GB" sz="3200" dirty="0">
              <a:solidFill>
                <a:srgbClr val="0070C0"/>
              </a:solidFill>
            </a:endParaRPr>
          </a:p>
          <a:p>
            <a:pPr lvl="0"/>
            <a:endParaRPr lang="el-GR" altLang="en-US" sz="2400" dirty="0">
              <a:solidFill>
                <a:srgbClr val="1F1F1F"/>
              </a:solidFill>
              <a:latin typeface="inherit"/>
            </a:endParaRPr>
          </a:p>
          <a:p>
            <a:pPr lvl="0" algn="just"/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Συμπληρωμένο ορόσημο Α1 (Ορόσημο Μ3 - Έργο ΣΑΑ: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C1.1.R2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):</a:t>
            </a:r>
            <a:r>
              <a:rPr lang="el-GR" altLang="en-US" sz="2400" dirty="0">
                <a:solidFill>
                  <a:srgbClr val="1F1F1F"/>
                </a:solidFill>
                <a:latin typeface="inherit"/>
              </a:rPr>
              <a:t> </a:t>
            </a:r>
          </a:p>
          <a:p>
            <a:pPr lvl="1" algn="just"/>
            <a:r>
              <a:rPr lang="el-GR" altLang="en-US" dirty="0">
                <a:solidFill>
                  <a:srgbClr val="1F1F1F"/>
                </a:solidFill>
                <a:latin typeface="inherit"/>
              </a:rPr>
              <a:t>Υιοθέτηση </a:t>
            </a:r>
            <a:r>
              <a:rPr lang="el-GR" altLang="en-US" b="1" dirty="0">
                <a:solidFill>
                  <a:srgbClr val="1F1F1F"/>
                </a:solidFill>
                <a:latin typeface="inherit"/>
              </a:rPr>
              <a:t>καταλόγου νοσηλευτηρίων που θα παρέχουν πληροφορίες στο Υπουργείο Υγείας για την κατανάλωση αντιβιοτικών</a:t>
            </a:r>
            <a:r>
              <a:rPr lang="el-GR" altLang="en-US" dirty="0">
                <a:solidFill>
                  <a:srgbClr val="1F1F1F"/>
                </a:solidFill>
                <a:latin typeface="inherit"/>
              </a:rPr>
              <a:t> και τις λοιμώξεις που σχετίζονται με την υγειονομική περίθαλψη.</a:t>
            </a:r>
          </a:p>
          <a:p>
            <a:pPr lvl="0" algn="just"/>
            <a:endParaRPr lang="el-GR" altLang="en-US" sz="2400" dirty="0">
              <a:solidFill>
                <a:srgbClr val="1F1F1F"/>
              </a:solidFill>
              <a:latin typeface="inherit"/>
            </a:endParaRPr>
          </a:p>
          <a:p>
            <a:pPr lvl="0" algn="just"/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Επόμενο ορόσημο του ίδιου έργου του ΣΑΑ (Μ4)</a:t>
            </a:r>
            <a:r>
              <a:rPr lang="el-GR" altLang="en-US" sz="2400" dirty="0">
                <a:solidFill>
                  <a:srgbClr val="1F1F1F"/>
                </a:solidFill>
                <a:latin typeface="inherit"/>
              </a:rPr>
              <a:t>: </a:t>
            </a:r>
          </a:p>
          <a:p>
            <a:pPr lvl="1" algn="just"/>
            <a:r>
              <a:rPr lang="el-GR" altLang="en-US" b="1" dirty="0">
                <a:solidFill>
                  <a:srgbClr val="1F1F1F"/>
                </a:solidFill>
                <a:latin typeface="inherit"/>
              </a:rPr>
              <a:t>Δημιουργία ηλεκτρονικής πλατφόρμας </a:t>
            </a:r>
            <a:r>
              <a:rPr lang="el-GR" altLang="en-US" dirty="0">
                <a:solidFill>
                  <a:srgbClr val="1F1F1F"/>
                </a:solidFill>
                <a:latin typeface="inherit"/>
              </a:rPr>
              <a:t>για την παρακολούθηση της Νοσοκομειακής Κατανάλωσης Αντιβιοτικών και της Υγειονομικής Περίθαλψης, καθώς και συναφών λοιμώξεων</a:t>
            </a:r>
            <a:r>
              <a:rPr lang="en-GB" altLang="en-US" dirty="0">
                <a:solidFill>
                  <a:srgbClr val="1F1F1F"/>
                </a:solidFill>
                <a:latin typeface="inherit"/>
              </a:rPr>
              <a:t> </a:t>
            </a:r>
            <a:endParaRPr lang="el-GR" altLang="en-US" dirty="0">
              <a:solidFill>
                <a:srgbClr val="1F1F1F"/>
              </a:solidFill>
              <a:latin typeface="inherit"/>
            </a:endParaRPr>
          </a:p>
          <a:p>
            <a:pPr lvl="0" algn="r"/>
            <a:endParaRPr lang="el-GR" altLang="en-US" sz="2400" dirty="0">
              <a:solidFill>
                <a:srgbClr val="1F1F1F"/>
              </a:solidFill>
              <a:latin typeface="inheri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7080" y="350097"/>
            <a:ext cx="10754360" cy="56430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81485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080" y="339586"/>
            <a:ext cx="10754360" cy="6418565"/>
          </a:xfrm>
          <a:ln w="22225" cmpd="thinThick">
            <a:solidFill>
              <a:schemeClr val="accent4"/>
            </a:solidFill>
          </a:ln>
        </p:spPr>
        <p:txBody>
          <a:bodyPr>
            <a:noAutofit/>
          </a:bodyPr>
          <a:lstStyle/>
          <a:p>
            <a:r>
              <a:rPr lang="el-GR" sz="3200" b="1" dirty="0">
                <a:solidFill>
                  <a:srgbClr val="0070C0"/>
                </a:solidFill>
              </a:rPr>
              <a:t>Β. Για την κλιματική αλλαγή και την πράσινη μετάβαση (3):</a:t>
            </a:r>
            <a:endParaRPr lang="en-GB" sz="3200" dirty="0">
              <a:solidFill>
                <a:srgbClr val="0070C0"/>
              </a:solidFill>
            </a:endParaRPr>
          </a:p>
          <a:p>
            <a:pPr marL="0" lvl="0" algn="just">
              <a:spcBef>
                <a:spcPts val="0"/>
              </a:spcBef>
            </a:pPr>
            <a:endParaRPr lang="el-GR" altLang="en-US" sz="1400" u="sng" dirty="0">
              <a:solidFill>
                <a:srgbClr val="1F1F1F"/>
              </a:solidFill>
              <a:latin typeface="inherit"/>
            </a:endParaRPr>
          </a:p>
          <a:p>
            <a:pPr lvl="0" algn="just"/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Β1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: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 </a:t>
            </a:r>
            <a:r>
              <a:rPr lang="el-GR" altLang="en-US" sz="2400" b="1" u="sng" dirty="0">
                <a:solidFill>
                  <a:srgbClr val="1F1F1F"/>
                </a:solidFill>
                <a:latin typeface="inherit"/>
              </a:rPr>
              <a:t>Συμπληρωμένο ορόσημο Μ43 (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Έργο ΣΑΑ: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C2.1.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Ι8):</a:t>
            </a:r>
            <a:r>
              <a:rPr lang="el-GR" altLang="en-US" sz="2400" dirty="0">
                <a:solidFill>
                  <a:srgbClr val="1F1F1F"/>
                </a:solidFill>
                <a:latin typeface="inherit"/>
              </a:rPr>
              <a:t> </a:t>
            </a:r>
          </a:p>
          <a:p>
            <a:pPr lvl="1" algn="just"/>
            <a:r>
              <a:rPr lang="el-GR" altLang="en-US" dirty="0">
                <a:solidFill>
                  <a:srgbClr val="FF0000"/>
                </a:solidFill>
                <a:latin typeface="inherit"/>
              </a:rPr>
              <a:t>Αγορά και εγκατάσταση εξοπλισμού παρακολούθησης για τη μέτρηση των εκπομπών διοξειδίου από τον κλάδο της γεωργίας.</a:t>
            </a:r>
            <a:endParaRPr lang="el-GR" altLang="en-US" sz="2400" dirty="0">
              <a:solidFill>
                <a:srgbClr val="FF0000"/>
              </a:solidFill>
              <a:latin typeface="inherit"/>
            </a:endParaRPr>
          </a:p>
          <a:p>
            <a:pPr lvl="1" algn="just"/>
            <a:r>
              <a:rPr lang="el-GR" altLang="en-US" sz="2000" u="sng" dirty="0">
                <a:solidFill>
                  <a:srgbClr val="1F1F1F"/>
                </a:solidFill>
                <a:latin typeface="inherit"/>
              </a:rPr>
              <a:t>Β1</a:t>
            </a:r>
            <a:r>
              <a:rPr lang="en-GB" altLang="en-US" sz="2000" u="sng" dirty="0">
                <a:solidFill>
                  <a:srgbClr val="1F1F1F"/>
                </a:solidFill>
                <a:latin typeface="inherit"/>
              </a:rPr>
              <a:t>:</a:t>
            </a:r>
            <a:r>
              <a:rPr lang="el-GR" altLang="en-US" sz="2000" u="sng" dirty="0">
                <a:solidFill>
                  <a:srgbClr val="1F1F1F"/>
                </a:solidFill>
                <a:latin typeface="inherit"/>
              </a:rPr>
              <a:t> Επόμενο ορόσημο/στόχος του ίδιου έργου (Μ44)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: Μείωση κατά 10% των εκπομπών διοξειδίου από τη γεωργία.</a:t>
            </a:r>
            <a:endParaRPr lang="el-GR" altLang="en-US" dirty="0">
              <a:solidFill>
                <a:srgbClr val="1F1F1F"/>
              </a:solidFill>
              <a:latin typeface="inherit"/>
            </a:endParaRPr>
          </a:p>
          <a:p>
            <a:pPr marL="0" lvl="1" indent="0" algn="just">
              <a:lnSpc>
                <a:spcPct val="50000"/>
              </a:lnSpc>
              <a:spcBef>
                <a:spcPts val="0"/>
              </a:spcBef>
              <a:buNone/>
            </a:pPr>
            <a:r>
              <a:rPr lang="el-GR" altLang="en-US" dirty="0">
                <a:solidFill>
                  <a:srgbClr val="1F1F1F"/>
                </a:solidFill>
                <a:latin typeface="inherit"/>
              </a:rPr>
              <a:t> </a:t>
            </a:r>
            <a:endParaRPr lang="el-GR" altLang="en-US" sz="700" dirty="0">
              <a:solidFill>
                <a:srgbClr val="1F1F1F"/>
              </a:solidFill>
              <a:latin typeface="inherit"/>
            </a:endParaRPr>
          </a:p>
          <a:p>
            <a:pPr lvl="0" algn="just"/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Β2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: </a:t>
            </a:r>
            <a:r>
              <a:rPr lang="el-GR" altLang="en-US" sz="2400" b="1" u="sng" dirty="0">
                <a:solidFill>
                  <a:srgbClr val="1F1F1F"/>
                </a:solidFill>
                <a:latin typeface="inherit"/>
              </a:rPr>
              <a:t>Συμπληρωμένο ορόσημο Μ4</a:t>
            </a:r>
            <a:r>
              <a:rPr lang="en-GB" altLang="en-US" sz="2400" b="1" u="sng" dirty="0">
                <a:solidFill>
                  <a:srgbClr val="1F1F1F"/>
                </a:solidFill>
                <a:latin typeface="inherit"/>
              </a:rPr>
              <a:t>8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 (Έργο ΣΑΑ: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C2.1.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Ι10):</a:t>
            </a:r>
            <a:r>
              <a:rPr lang="el-GR" altLang="en-US" sz="2400" dirty="0">
                <a:solidFill>
                  <a:srgbClr val="1F1F1F"/>
                </a:solidFill>
                <a:latin typeface="inherit"/>
              </a:rPr>
              <a:t> </a:t>
            </a:r>
          </a:p>
          <a:p>
            <a:pPr lvl="1" algn="just"/>
            <a:r>
              <a:rPr lang="el-GR" altLang="en-US" dirty="0">
                <a:solidFill>
                  <a:srgbClr val="FF0000"/>
                </a:solidFill>
                <a:latin typeface="inherit"/>
              </a:rPr>
              <a:t>Εγκατάσταση Συστήματος Διαχείρισης Αγοράς</a:t>
            </a:r>
            <a:r>
              <a:rPr lang="en-GB" altLang="en-US" dirty="0">
                <a:solidFill>
                  <a:srgbClr val="FF0000"/>
                </a:solidFill>
                <a:latin typeface="inherit"/>
              </a:rPr>
              <a:t> (</a:t>
            </a:r>
            <a:r>
              <a:rPr lang="el-GR" altLang="en-US" dirty="0">
                <a:solidFill>
                  <a:srgbClr val="FF0000"/>
                </a:solidFill>
                <a:latin typeface="inherit"/>
              </a:rPr>
              <a:t>ηλεκτρισμού).</a:t>
            </a:r>
          </a:p>
          <a:p>
            <a:pPr lvl="1" algn="just"/>
            <a:r>
              <a:rPr lang="el-GR" altLang="en-US" sz="2000" u="sng" dirty="0">
                <a:solidFill>
                  <a:srgbClr val="1F1F1F"/>
                </a:solidFill>
                <a:latin typeface="inherit"/>
              </a:rPr>
              <a:t>Επόμενο ορόσημο/στόχος (Μ48</a:t>
            </a:r>
            <a:r>
              <a:rPr lang="en-GB" altLang="en-US" sz="2000" u="sng" dirty="0">
                <a:solidFill>
                  <a:srgbClr val="1F1F1F"/>
                </a:solidFill>
                <a:latin typeface="inherit"/>
              </a:rPr>
              <a:t>a</a:t>
            </a:r>
            <a:r>
              <a:rPr lang="el-GR" altLang="en-US" sz="2000" u="sng" dirty="0">
                <a:solidFill>
                  <a:srgbClr val="1F1F1F"/>
                </a:solidFill>
                <a:latin typeface="inherit"/>
              </a:rPr>
              <a:t>)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: </a:t>
            </a:r>
            <a:r>
              <a:rPr lang="en-GB" sz="2000" dirty="0">
                <a:solidFill>
                  <a:srgbClr val="1F1F1F"/>
                </a:solidFill>
                <a:latin typeface="inherit"/>
              </a:rPr>
              <a:t>H </a:t>
            </a:r>
            <a:r>
              <a:rPr lang="el-GR" sz="2000" dirty="0">
                <a:solidFill>
                  <a:srgbClr val="1F1F1F"/>
                </a:solidFill>
                <a:latin typeface="inherit"/>
              </a:rPr>
              <a:t>εκπαίδευση του προσωπικού και η δημόσια λειτουργεία του</a:t>
            </a:r>
            <a:r>
              <a:rPr lang="en-GB" sz="2000" dirty="0">
                <a:solidFill>
                  <a:srgbClr val="1F1F1F"/>
                </a:solidFill>
                <a:latin typeface="inherit"/>
              </a:rPr>
              <a:t> 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Συστήματος Διαχείρισης Αγοράς. </a:t>
            </a:r>
          </a:p>
          <a:p>
            <a:pPr marL="0" lvl="0" indent="0" algn="just">
              <a:lnSpc>
                <a:spcPct val="50000"/>
              </a:lnSpc>
              <a:spcBef>
                <a:spcPts val="0"/>
              </a:spcBef>
              <a:buNone/>
            </a:pPr>
            <a:endParaRPr lang="el-GR" altLang="en-US" sz="2400" dirty="0">
              <a:solidFill>
                <a:srgbClr val="1F1F1F"/>
              </a:solidFill>
              <a:latin typeface="inherit"/>
            </a:endParaRPr>
          </a:p>
          <a:p>
            <a:pPr lvl="0" algn="just"/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Β3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: </a:t>
            </a:r>
            <a:r>
              <a:rPr lang="el-GR" altLang="en-US" sz="2400" b="1" u="sng" dirty="0">
                <a:solidFill>
                  <a:srgbClr val="1F1F1F"/>
                </a:solidFill>
                <a:latin typeface="inherit"/>
              </a:rPr>
              <a:t>Συμπληρωμένο ορόσημο Μ74</a:t>
            </a:r>
            <a:r>
              <a:rPr lang="en-GB" altLang="en-US" sz="2400" b="1" u="sng" dirty="0">
                <a:solidFill>
                  <a:srgbClr val="1F1F1F"/>
                </a:solidFill>
                <a:latin typeface="inherit"/>
              </a:rPr>
              <a:t>a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(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Έργο ΣΑΑ: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C2.3.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Ι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4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):</a:t>
            </a:r>
            <a:r>
              <a:rPr lang="el-GR" altLang="en-US" sz="2400" dirty="0">
                <a:solidFill>
                  <a:srgbClr val="1F1F1F"/>
                </a:solidFill>
                <a:latin typeface="inherit"/>
              </a:rPr>
              <a:t> </a:t>
            </a:r>
          </a:p>
          <a:p>
            <a:pPr lvl="1" algn="just"/>
            <a:r>
              <a:rPr lang="el-GR" altLang="en-US" dirty="0">
                <a:solidFill>
                  <a:srgbClr val="FF0000"/>
                </a:solidFill>
                <a:latin typeface="inherit"/>
              </a:rPr>
              <a:t>Παράδοση και εγκατάσταση </a:t>
            </a:r>
            <a:r>
              <a:rPr lang="el-GR" altLang="en-US" dirty="0" err="1">
                <a:solidFill>
                  <a:srgbClr val="FF0000"/>
                </a:solidFill>
                <a:latin typeface="inherit"/>
              </a:rPr>
              <a:t>φωτοβολταϊκών</a:t>
            </a:r>
            <a:r>
              <a:rPr lang="el-GR" altLang="en-US" dirty="0">
                <a:solidFill>
                  <a:srgbClr val="FF0000"/>
                </a:solidFill>
                <a:latin typeface="inherit"/>
              </a:rPr>
              <a:t> στο σταθμό επεξεργασίας λυμάτων Λάρνακας (ισχύος μεγαλύτερης των 700</a:t>
            </a:r>
            <a:r>
              <a:rPr lang="en-GB" altLang="en-US" dirty="0">
                <a:solidFill>
                  <a:srgbClr val="FF0000"/>
                </a:solidFill>
                <a:latin typeface="inherit"/>
              </a:rPr>
              <a:t>KW).</a:t>
            </a:r>
            <a:endParaRPr lang="el-GR" altLang="en-US" dirty="0">
              <a:solidFill>
                <a:srgbClr val="FF0000"/>
              </a:solidFill>
              <a:latin typeface="inherit"/>
            </a:endParaRPr>
          </a:p>
          <a:p>
            <a:pPr lvl="1" algn="just"/>
            <a:r>
              <a:rPr lang="el-GR" altLang="en-US" sz="2000" u="sng" dirty="0">
                <a:solidFill>
                  <a:srgbClr val="1F1F1F"/>
                </a:solidFill>
                <a:latin typeface="inherit"/>
              </a:rPr>
              <a:t>Επόμενα ορόσημα/στόχοι (Μ74</a:t>
            </a:r>
            <a:r>
              <a:rPr lang="en-GB" altLang="en-US" sz="2000" u="sng" dirty="0">
                <a:solidFill>
                  <a:srgbClr val="1F1F1F"/>
                </a:solidFill>
                <a:latin typeface="inherit"/>
              </a:rPr>
              <a:t>a</a:t>
            </a:r>
            <a:r>
              <a:rPr lang="el-GR" altLang="en-US" sz="2000" u="sng" dirty="0">
                <a:solidFill>
                  <a:srgbClr val="1F1F1F"/>
                </a:solidFill>
                <a:latin typeface="inherit"/>
              </a:rPr>
              <a:t>/75/</a:t>
            </a:r>
            <a:r>
              <a:rPr lang="en-GB" altLang="en-US" sz="2000" u="sng" dirty="0">
                <a:solidFill>
                  <a:srgbClr val="1F1F1F"/>
                </a:solidFill>
                <a:latin typeface="inherit"/>
              </a:rPr>
              <a:t>76a/76b</a:t>
            </a:r>
            <a:r>
              <a:rPr lang="el-GR" altLang="en-US" sz="2000" u="sng" dirty="0">
                <a:solidFill>
                  <a:srgbClr val="1F1F1F"/>
                </a:solidFill>
                <a:latin typeface="inherit"/>
              </a:rPr>
              <a:t>)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: </a:t>
            </a:r>
            <a:r>
              <a:rPr lang="en-GB" sz="2000" dirty="0">
                <a:solidFill>
                  <a:srgbClr val="1F1F1F"/>
                </a:solidFill>
                <a:latin typeface="inherit"/>
              </a:rPr>
              <a:t>H </a:t>
            </a:r>
            <a:r>
              <a:rPr lang="el-GR" sz="2000" dirty="0">
                <a:solidFill>
                  <a:srgbClr val="1F1F1F"/>
                </a:solidFill>
                <a:latin typeface="inherit"/>
              </a:rPr>
              <a:t>δημιουργία ενός έξυπνου συστήματος μέτρησης και παρακολούθησης νερού, εγκαθιστώντας 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μονάδα βιοαερίου στο σταθμό, αισθητήρων ποιότητας και πίεσης στα δίκτυα ύδρευσης και έξυπνους μετρητές.</a:t>
            </a:r>
            <a:endParaRPr lang="el-GR" altLang="en-US" dirty="0">
              <a:solidFill>
                <a:srgbClr val="1F1F1F"/>
              </a:solidFill>
              <a:latin typeface="inheri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7080" y="350097"/>
            <a:ext cx="10754360" cy="56430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61937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080" y="339586"/>
            <a:ext cx="10754360" cy="6418565"/>
          </a:xfrm>
          <a:ln w="22225" cmpd="thinThick">
            <a:solidFill>
              <a:schemeClr val="accent4"/>
            </a:solidFill>
          </a:ln>
        </p:spPr>
        <p:txBody>
          <a:bodyPr>
            <a:noAutofit/>
          </a:bodyPr>
          <a:lstStyle/>
          <a:p>
            <a:r>
              <a:rPr lang="el-GR" sz="3200" b="1" dirty="0">
                <a:solidFill>
                  <a:srgbClr val="0070C0"/>
                </a:solidFill>
              </a:rPr>
              <a:t>Γ. Ανταγωνιστική οικονομία με αποτελεσματικούς θεσμούς</a:t>
            </a:r>
            <a:r>
              <a:rPr lang="en-GB" sz="3200" b="1" dirty="0">
                <a:solidFill>
                  <a:srgbClr val="0070C0"/>
                </a:solidFill>
              </a:rPr>
              <a:t> (8)</a:t>
            </a:r>
            <a:r>
              <a:rPr lang="el-GR" sz="3200" b="1" dirty="0">
                <a:solidFill>
                  <a:srgbClr val="0070C0"/>
                </a:solidFill>
              </a:rPr>
              <a:t>:</a:t>
            </a:r>
            <a:r>
              <a:rPr lang="el-GR" sz="3200" dirty="0">
                <a:solidFill>
                  <a:srgbClr val="0070C0"/>
                </a:solidFill>
              </a:rPr>
              <a:t> </a:t>
            </a:r>
            <a:endParaRPr lang="en-GB" sz="3200" dirty="0">
              <a:solidFill>
                <a:srgbClr val="0070C0"/>
              </a:solidFill>
            </a:endParaRPr>
          </a:p>
          <a:p>
            <a:pPr marL="0" lvl="0" algn="just">
              <a:spcBef>
                <a:spcPts val="0"/>
              </a:spcBef>
            </a:pPr>
            <a:endParaRPr lang="el-GR" altLang="en-US" sz="1400" u="sng" dirty="0">
              <a:solidFill>
                <a:srgbClr val="1F1F1F"/>
              </a:solidFill>
              <a:latin typeface="inherit"/>
            </a:endParaRPr>
          </a:p>
          <a:p>
            <a:pPr lvl="0" algn="just"/>
            <a:r>
              <a:rPr lang="el-GR" altLang="en-US" sz="2400" dirty="0">
                <a:solidFill>
                  <a:srgbClr val="1F1F1F"/>
                </a:solidFill>
                <a:latin typeface="inherit"/>
              </a:rPr>
              <a:t>Γ1</a:t>
            </a:r>
            <a:r>
              <a:rPr lang="en-GB" altLang="en-US" sz="2400" dirty="0">
                <a:solidFill>
                  <a:srgbClr val="1F1F1F"/>
                </a:solidFill>
                <a:latin typeface="inherit"/>
              </a:rPr>
              <a:t>:</a:t>
            </a:r>
            <a:r>
              <a:rPr lang="el-GR" altLang="en-US" sz="2400" dirty="0">
                <a:solidFill>
                  <a:srgbClr val="1F1F1F"/>
                </a:solidFill>
                <a:latin typeface="inherit"/>
              </a:rPr>
              <a:t> Για τη διαφοροποίηση της οικονομίας: </a:t>
            </a:r>
          </a:p>
          <a:p>
            <a:pPr lvl="1" algn="just"/>
            <a:r>
              <a:rPr lang="el-GR" altLang="en-US" sz="2000" b="1" dirty="0">
                <a:solidFill>
                  <a:srgbClr val="1F1F1F"/>
                </a:solidFill>
                <a:latin typeface="inherit"/>
              </a:rPr>
              <a:t>1 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ορόσημο/στόχος</a:t>
            </a:r>
          </a:p>
          <a:p>
            <a:pPr lvl="0" algn="just"/>
            <a:endParaRPr lang="el-GR" altLang="en-US" sz="100" dirty="0">
              <a:solidFill>
                <a:srgbClr val="1F1F1F"/>
              </a:solidFill>
              <a:latin typeface="inherit"/>
            </a:endParaRPr>
          </a:p>
          <a:p>
            <a:pPr algn="just"/>
            <a:r>
              <a:rPr lang="el-GR" altLang="en-US" sz="2400" dirty="0">
                <a:solidFill>
                  <a:srgbClr val="1F1F1F"/>
                </a:solidFill>
                <a:latin typeface="inherit"/>
              </a:rPr>
              <a:t>Γ2</a:t>
            </a:r>
            <a:r>
              <a:rPr lang="en-GB" altLang="en-US" sz="2400" dirty="0">
                <a:solidFill>
                  <a:srgbClr val="1F1F1F"/>
                </a:solidFill>
                <a:latin typeface="inherit"/>
              </a:rPr>
              <a:t>:</a:t>
            </a:r>
            <a:r>
              <a:rPr lang="el-GR" altLang="en-US" sz="2400" dirty="0">
                <a:solidFill>
                  <a:srgbClr val="1F1F1F"/>
                </a:solidFill>
                <a:latin typeface="inherit"/>
              </a:rPr>
              <a:t> Για την Έρευνα και Καινοτομία: </a:t>
            </a:r>
          </a:p>
          <a:p>
            <a:pPr lvl="1" algn="just"/>
            <a:r>
              <a:rPr lang="el-GR" altLang="en-US" sz="2000" b="1" dirty="0">
                <a:solidFill>
                  <a:srgbClr val="1F1F1F"/>
                </a:solidFill>
                <a:latin typeface="inherit"/>
              </a:rPr>
              <a:t>1 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ορόσημο/στόχος</a:t>
            </a:r>
          </a:p>
          <a:p>
            <a:pPr algn="just"/>
            <a:endParaRPr lang="el-GR" altLang="en-US" sz="100" dirty="0">
              <a:solidFill>
                <a:srgbClr val="1F1F1F"/>
              </a:solidFill>
              <a:latin typeface="inherit"/>
            </a:endParaRPr>
          </a:p>
          <a:p>
            <a:pPr algn="just"/>
            <a:r>
              <a:rPr lang="el-GR" altLang="en-US" sz="2400" dirty="0">
                <a:solidFill>
                  <a:srgbClr val="1F1F1F"/>
                </a:solidFill>
                <a:latin typeface="inherit"/>
              </a:rPr>
              <a:t>Γ.3. Για την ενίσχυση της ανταγωνιστικότητας των επιχειρήσεων: </a:t>
            </a:r>
          </a:p>
          <a:p>
            <a:pPr lvl="1" algn="just"/>
            <a:r>
              <a:rPr lang="el-GR" altLang="en-US" sz="2000" b="1" dirty="0">
                <a:solidFill>
                  <a:srgbClr val="1F1F1F"/>
                </a:solidFill>
                <a:latin typeface="inherit"/>
              </a:rPr>
              <a:t>3 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ορόσημα/στόχοι</a:t>
            </a:r>
          </a:p>
          <a:p>
            <a:pPr algn="just"/>
            <a:endParaRPr lang="el-GR" altLang="en-US" sz="100" dirty="0">
              <a:solidFill>
                <a:srgbClr val="1F1F1F"/>
              </a:solidFill>
              <a:latin typeface="inherit"/>
            </a:endParaRPr>
          </a:p>
          <a:p>
            <a:pPr algn="just"/>
            <a:r>
              <a:rPr lang="el-GR" altLang="en-US" sz="2400" dirty="0">
                <a:solidFill>
                  <a:srgbClr val="1F1F1F"/>
                </a:solidFill>
                <a:latin typeface="inherit"/>
              </a:rPr>
              <a:t>Γ.4. Για τον εκσυγχρονισμό δημόσιας υπηρεσίας: </a:t>
            </a:r>
          </a:p>
          <a:p>
            <a:pPr lvl="1" algn="just"/>
            <a:r>
              <a:rPr lang="el-GR" altLang="en-US" sz="2000" b="1" dirty="0">
                <a:solidFill>
                  <a:srgbClr val="1F1F1F"/>
                </a:solidFill>
                <a:latin typeface="inherit"/>
              </a:rPr>
              <a:t>1 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ορόσημο/στόχος</a:t>
            </a:r>
          </a:p>
          <a:p>
            <a:pPr algn="just"/>
            <a:endParaRPr lang="el-GR" altLang="en-US" sz="100" dirty="0">
              <a:solidFill>
                <a:srgbClr val="1F1F1F"/>
              </a:solidFill>
              <a:latin typeface="inherit"/>
            </a:endParaRPr>
          </a:p>
          <a:p>
            <a:pPr algn="just"/>
            <a:r>
              <a:rPr lang="el-GR" altLang="en-US" sz="2400" dirty="0">
                <a:solidFill>
                  <a:srgbClr val="1F1F1F"/>
                </a:solidFill>
                <a:latin typeface="inherit"/>
              </a:rPr>
              <a:t>Γ.5. Για τη διασφάλιση της δημοσιονομικής και χρηματοοικονομικής σταθερότητας: </a:t>
            </a:r>
          </a:p>
          <a:p>
            <a:pPr lvl="1" algn="just"/>
            <a:r>
              <a:rPr lang="el-GR" altLang="en-US" sz="2000" b="1" dirty="0">
                <a:solidFill>
                  <a:srgbClr val="1F1F1F"/>
                </a:solidFill>
                <a:latin typeface="inherit"/>
              </a:rPr>
              <a:t>2 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ορόσημα/στόχοι</a:t>
            </a:r>
          </a:p>
        </p:txBody>
      </p:sp>
      <p:sp>
        <p:nvSpPr>
          <p:cNvPr id="4" name="Rectangle 3"/>
          <p:cNvSpPr/>
          <p:nvPr/>
        </p:nvSpPr>
        <p:spPr>
          <a:xfrm>
            <a:off x="767080" y="350097"/>
            <a:ext cx="10754360" cy="87961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92586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080" y="339586"/>
            <a:ext cx="10754360" cy="6418565"/>
          </a:xfrm>
          <a:ln w="22225" cmpd="thinThick">
            <a:solidFill>
              <a:schemeClr val="accent4"/>
            </a:solidFill>
          </a:ln>
        </p:spPr>
        <p:txBody>
          <a:bodyPr>
            <a:noAutofit/>
          </a:bodyPr>
          <a:lstStyle/>
          <a:p>
            <a:r>
              <a:rPr lang="el-GR" sz="3200" b="1" dirty="0">
                <a:solidFill>
                  <a:srgbClr val="0070C0"/>
                </a:solidFill>
              </a:rPr>
              <a:t>Γ1: Για τη διαφοροποίηση της οικονομίας</a:t>
            </a:r>
            <a:r>
              <a:rPr lang="en-GB" sz="3200" b="1" dirty="0">
                <a:solidFill>
                  <a:srgbClr val="0070C0"/>
                </a:solidFill>
              </a:rPr>
              <a:t> (1)</a:t>
            </a:r>
            <a:r>
              <a:rPr lang="el-GR" sz="3200" b="1" dirty="0">
                <a:solidFill>
                  <a:srgbClr val="0070C0"/>
                </a:solidFill>
              </a:rPr>
              <a:t>: </a:t>
            </a:r>
          </a:p>
          <a:p>
            <a:pPr marL="0" lvl="0" algn="just">
              <a:spcBef>
                <a:spcPts val="0"/>
              </a:spcBef>
            </a:pPr>
            <a:endParaRPr lang="el-GR" altLang="en-US" sz="1400" u="sng" dirty="0">
              <a:solidFill>
                <a:srgbClr val="1F1F1F"/>
              </a:solidFill>
              <a:latin typeface="inherit"/>
            </a:endParaRPr>
          </a:p>
          <a:p>
            <a:pPr lvl="0" algn="just"/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Γ1.1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: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 </a:t>
            </a:r>
            <a:r>
              <a:rPr lang="el-GR" altLang="en-US" sz="2400" b="1" u="sng" dirty="0">
                <a:solidFill>
                  <a:srgbClr val="1F1F1F"/>
                </a:solidFill>
                <a:latin typeface="inherit"/>
              </a:rPr>
              <a:t>Συμπληρωμένο ορόσημο Μ86 (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Έργο ΣΑΑ: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C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3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.1.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Ι1):</a:t>
            </a:r>
            <a:r>
              <a:rPr lang="el-GR" altLang="en-US" sz="2400" dirty="0">
                <a:solidFill>
                  <a:srgbClr val="1F1F1F"/>
                </a:solidFill>
                <a:latin typeface="inherit"/>
              </a:rPr>
              <a:t> </a:t>
            </a:r>
          </a:p>
          <a:p>
            <a:pPr lvl="1" algn="just"/>
            <a:r>
              <a:rPr lang="el-GR" altLang="en-US" dirty="0" err="1">
                <a:solidFill>
                  <a:srgbClr val="FF0000"/>
                </a:solidFill>
                <a:latin typeface="inherit"/>
              </a:rPr>
              <a:t>Master</a:t>
            </a:r>
            <a:r>
              <a:rPr lang="el-GR" altLang="en-US" dirty="0">
                <a:solidFill>
                  <a:srgbClr val="FF0000"/>
                </a:solidFill>
                <a:latin typeface="inherit"/>
              </a:rPr>
              <a:t> στον ευρύτερο τομέα της γεωργίας (στη βιοτεχνολογία).</a:t>
            </a:r>
            <a:endParaRPr lang="el-GR" altLang="en-US" sz="2400" dirty="0">
              <a:solidFill>
                <a:srgbClr val="FF0000"/>
              </a:solidFill>
              <a:latin typeface="inherit"/>
            </a:endParaRPr>
          </a:p>
          <a:p>
            <a:pPr lvl="1" algn="just"/>
            <a:r>
              <a:rPr lang="el-GR" altLang="en-US" sz="2000" u="sng" dirty="0">
                <a:solidFill>
                  <a:srgbClr val="1F1F1F"/>
                </a:solidFill>
                <a:latin typeface="inherit"/>
              </a:rPr>
              <a:t>Τελικό ορόσημο του έργου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.</a:t>
            </a:r>
          </a:p>
          <a:p>
            <a:pPr marL="228600" lvl="1">
              <a:spcBef>
                <a:spcPts val="1000"/>
              </a:spcBef>
            </a:pPr>
            <a:r>
              <a:rPr lang="el-GR" altLang="en-US" sz="3200" b="1" dirty="0">
                <a:solidFill>
                  <a:srgbClr val="0070C0"/>
                </a:solidFill>
              </a:rPr>
              <a:t>Γ2: Για την Έρευνα και Καινοτομία (1): </a:t>
            </a:r>
            <a:endParaRPr lang="el-GR" altLang="en-US" dirty="0">
              <a:solidFill>
                <a:srgbClr val="1F1F1F"/>
              </a:solidFill>
              <a:latin typeface="inherit"/>
            </a:endParaRPr>
          </a:p>
          <a:p>
            <a:pPr marL="0" lvl="1" indent="0" algn="just">
              <a:lnSpc>
                <a:spcPct val="50000"/>
              </a:lnSpc>
              <a:spcBef>
                <a:spcPts val="0"/>
              </a:spcBef>
              <a:buNone/>
            </a:pPr>
            <a:r>
              <a:rPr lang="el-GR" altLang="en-US" dirty="0">
                <a:solidFill>
                  <a:srgbClr val="1F1F1F"/>
                </a:solidFill>
                <a:latin typeface="inherit"/>
              </a:rPr>
              <a:t> </a:t>
            </a:r>
            <a:endParaRPr lang="el-GR" altLang="en-US" sz="700" dirty="0">
              <a:solidFill>
                <a:srgbClr val="1F1F1F"/>
              </a:solidFill>
              <a:latin typeface="inherit"/>
            </a:endParaRPr>
          </a:p>
          <a:p>
            <a:pPr lvl="0" algn="just"/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Γ2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: </a:t>
            </a:r>
            <a:r>
              <a:rPr lang="el-GR" altLang="en-US" sz="2400" b="1" u="sng" dirty="0">
                <a:solidFill>
                  <a:srgbClr val="1F1F1F"/>
                </a:solidFill>
                <a:latin typeface="inherit"/>
              </a:rPr>
              <a:t>Συμπληρωμένο ορόσημο Μ132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 (Έργο ΣΑΑ: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C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3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.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2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.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Ι4):</a:t>
            </a:r>
            <a:r>
              <a:rPr lang="el-GR" altLang="en-US" sz="2400" dirty="0">
                <a:solidFill>
                  <a:srgbClr val="1F1F1F"/>
                </a:solidFill>
                <a:latin typeface="inherit"/>
              </a:rPr>
              <a:t> </a:t>
            </a:r>
          </a:p>
          <a:p>
            <a:pPr lvl="1" algn="just"/>
            <a:r>
              <a:rPr lang="el-GR" altLang="en-US" dirty="0">
                <a:solidFill>
                  <a:srgbClr val="FF0000"/>
                </a:solidFill>
                <a:latin typeface="inherit"/>
              </a:rPr>
              <a:t>Υπογραφή συμφωνιών επιχορήγησης για €2.4εκ σε οργανισμούς που εκτελούν δραστηριότητες Έρευνας και Καινοτομίας σε διπλές τεχνολογίες</a:t>
            </a:r>
          </a:p>
          <a:p>
            <a:pPr lvl="1" algn="just"/>
            <a:r>
              <a:rPr lang="el-GR" altLang="en-US" sz="2000" u="sng" dirty="0">
                <a:solidFill>
                  <a:srgbClr val="1F1F1F"/>
                </a:solidFill>
                <a:latin typeface="inherit"/>
              </a:rPr>
              <a:t>Επόμενο ορόσημο/στόχος (Μ133)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: </a:t>
            </a:r>
            <a:r>
              <a:rPr lang="en-GB" sz="2000" dirty="0">
                <a:solidFill>
                  <a:srgbClr val="1F1F1F"/>
                </a:solidFill>
                <a:latin typeface="inherit"/>
              </a:rPr>
              <a:t>H </a:t>
            </a:r>
            <a:r>
              <a:rPr lang="el-GR" sz="2000" dirty="0">
                <a:solidFill>
                  <a:srgbClr val="1F1F1F"/>
                </a:solidFill>
                <a:latin typeface="inherit"/>
              </a:rPr>
              <a:t>ανάπτυξη διαβαθμισμένων εργαστηρίων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. </a:t>
            </a:r>
          </a:p>
          <a:p>
            <a:pPr marL="228600" lvl="1">
              <a:spcBef>
                <a:spcPts val="1000"/>
              </a:spcBef>
            </a:pPr>
            <a:r>
              <a:rPr lang="el-GR" altLang="en-US" sz="3200" b="1" dirty="0">
                <a:solidFill>
                  <a:srgbClr val="0070C0"/>
                </a:solidFill>
              </a:rPr>
              <a:t>Γ4: Για τον εκσυγχρονισμό δημόσιας υπηρεσίας</a:t>
            </a:r>
          </a:p>
          <a:p>
            <a:pPr lvl="0" algn="just"/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Γ4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: </a:t>
            </a:r>
            <a:r>
              <a:rPr lang="el-GR" altLang="en-US" sz="2400" b="1" u="sng" dirty="0">
                <a:solidFill>
                  <a:srgbClr val="1F1F1F"/>
                </a:solidFill>
                <a:latin typeface="inherit"/>
              </a:rPr>
              <a:t>Συμπληρωμένο ορόσημο Μ158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(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Έργο ΣΑΑ: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C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3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.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4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.R2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):</a:t>
            </a:r>
            <a:r>
              <a:rPr lang="el-GR" altLang="en-US" sz="2400" dirty="0">
                <a:solidFill>
                  <a:srgbClr val="1F1F1F"/>
                </a:solidFill>
                <a:latin typeface="inherit"/>
              </a:rPr>
              <a:t> </a:t>
            </a:r>
          </a:p>
          <a:p>
            <a:pPr lvl="1" algn="just"/>
            <a:r>
              <a:rPr lang="el-GR" altLang="en-US" dirty="0">
                <a:solidFill>
                  <a:srgbClr val="FF0000"/>
                </a:solidFill>
                <a:latin typeface="inherit"/>
              </a:rPr>
              <a:t>Απόφαση Υπουργικού για ευέλικτες ρυθμίσεις εργασίας στο δημόσιο</a:t>
            </a:r>
          </a:p>
          <a:p>
            <a:pPr lvl="1" algn="just"/>
            <a:r>
              <a:rPr lang="el-GR" altLang="en-US" sz="2000" u="sng" dirty="0">
                <a:solidFill>
                  <a:srgbClr val="1F1F1F"/>
                </a:solidFill>
                <a:latin typeface="inherit"/>
              </a:rPr>
              <a:t>Επόμενα ορόσημα/στόχοι (Μ159)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: </a:t>
            </a:r>
            <a:r>
              <a:rPr lang="en-GB" sz="2000" dirty="0">
                <a:solidFill>
                  <a:srgbClr val="1F1F1F"/>
                </a:solidFill>
                <a:latin typeface="inherit"/>
              </a:rPr>
              <a:t>H </a:t>
            </a:r>
            <a:r>
              <a:rPr lang="el-GR" sz="2000" dirty="0">
                <a:solidFill>
                  <a:srgbClr val="1F1F1F"/>
                </a:solidFill>
                <a:latin typeface="inherit"/>
              </a:rPr>
              <a:t>εφαρμογή της απόφασης του Υπουργικού Συμβουλίου βάσει σχεδίου δράσης που εκπόνησε το ΤΔΔΠ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.</a:t>
            </a:r>
            <a:endParaRPr lang="el-GR" altLang="en-US" dirty="0">
              <a:solidFill>
                <a:srgbClr val="1F1F1F"/>
              </a:solidFill>
              <a:latin typeface="inheri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7080" y="350097"/>
            <a:ext cx="10754360" cy="56430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775105" y="2283173"/>
            <a:ext cx="10754360" cy="56430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91320" y="4536749"/>
            <a:ext cx="10754360" cy="56430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68011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080" y="339586"/>
            <a:ext cx="10754360" cy="6418565"/>
          </a:xfrm>
          <a:ln w="22225" cmpd="thinThick">
            <a:solidFill>
              <a:schemeClr val="accent4"/>
            </a:solidFill>
          </a:ln>
        </p:spPr>
        <p:txBody>
          <a:bodyPr>
            <a:noAutofit/>
          </a:bodyPr>
          <a:lstStyle/>
          <a:p>
            <a:r>
              <a:rPr lang="el-GR" sz="3200" b="1" dirty="0">
                <a:solidFill>
                  <a:srgbClr val="0070C0"/>
                </a:solidFill>
              </a:rPr>
              <a:t>Γ3: Για την ενίσχυση της ανταγωνιστικότητας των επιχειρήσεων (3): </a:t>
            </a:r>
          </a:p>
          <a:p>
            <a:pPr lvl="0" algn="just"/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Γ3.1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: </a:t>
            </a:r>
            <a:r>
              <a:rPr lang="el-GR" altLang="en-US" sz="2400" b="1" u="sng" dirty="0">
                <a:solidFill>
                  <a:srgbClr val="1F1F1F"/>
                </a:solidFill>
                <a:latin typeface="inherit"/>
              </a:rPr>
              <a:t>Συμπληρωμένο ορόσημο Μ135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(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Έργο ΣΑΑ: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C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3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.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3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.R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1):</a:t>
            </a:r>
            <a:r>
              <a:rPr lang="el-GR" altLang="en-US" sz="2400" dirty="0">
                <a:solidFill>
                  <a:srgbClr val="1F1F1F"/>
                </a:solidFill>
                <a:latin typeface="inherit"/>
              </a:rPr>
              <a:t> </a:t>
            </a:r>
          </a:p>
          <a:p>
            <a:pPr lvl="1" algn="just"/>
            <a:r>
              <a:rPr lang="el-GR" altLang="en-US" dirty="0">
                <a:solidFill>
                  <a:srgbClr val="FF0000"/>
                </a:solidFill>
                <a:latin typeface="inherit"/>
              </a:rPr>
              <a:t>Ενίσχυση της οργανωτικής ικανότητας για τη διευκόλυνση στρατηγικών επενδύσεων </a:t>
            </a:r>
            <a:r>
              <a:rPr lang="el-GR" altLang="en-US" sz="2000" dirty="0">
                <a:solidFill>
                  <a:srgbClr val="FF0000"/>
                </a:solidFill>
                <a:latin typeface="inherit"/>
              </a:rPr>
              <a:t>(δημιουργία κυβερνητικού τομέα που διευκολύνει τη μεταρρύθμιση, του συστήματος της διαδικασίας και των κατευθυντήριων γραμμών της, και ολοκλήρωση της εκπαίδευσης από τη συντονιστική αρχή)</a:t>
            </a:r>
            <a:endParaRPr lang="el-GR" altLang="en-US" dirty="0">
              <a:solidFill>
                <a:srgbClr val="FF0000"/>
              </a:solidFill>
              <a:latin typeface="inherit"/>
            </a:endParaRPr>
          </a:p>
          <a:p>
            <a:pPr lvl="1" algn="just"/>
            <a:r>
              <a:rPr lang="el-GR" altLang="en-US" sz="2000" u="sng" dirty="0">
                <a:solidFill>
                  <a:srgbClr val="1F1F1F"/>
                </a:solidFill>
                <a:latin typeface="inherit"/>
              </a:rPr>
              <a:t>Τελικό ορόσημο του έργου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.</a:t>
            </a:r>
          </a:p>
          <a:p>
            <a:pPr lvl="0" algn="just"/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Γ3.2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: </a:t>
            </a:r>
            <a:r>
              <a:rPr lang="el-GR" altLang="en-US" sz="2400" b="1" u="sng" dirty="0">
                <a:solidFill>
                  <a:srgbClr val="1F1F1F"/>
                </a:solidFill>
                <a:latin typeface="inherit"/>
              </a:rPr>
              <a:t>Συμπληρωμένο ορόσημο Μ140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(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Έργο ΣΑΑ: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C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3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.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3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.R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4):</a:t>
            </a:r>
            <a:r>
              <a:rPr lang="el-GR" altLang="en-US" sz="2400" dirty="0">
                <a:solidFill>
                  <a:srgbClr val="1F1F1F"/>
                </a:solidFill>
                <a:latin typeface="inherit"/>
              </a:rPr>
              <a:t> </a:t>
            </a:r>
          </a:p>
          <a:p>
            <a:pPr lvl="1" algn="just"/>
            <a:r>
              <a:rPr lang="el-GR" altLang="en-US" dirty="0">
                <a:solidFill>
                  <a:srgbClr val="FF0000"/>
                </a:solidFill>
                <a:latin typeface="inherit"/>
              </a:rPr>
              <a:t>Έγκριση από το Υπουργικό Συμβούλιο του οδικού χάρτη για τη δημιουργία και ίδρυση Εθνικού Φορέα Προώθησης</a:t>
            </a:r>
          </a:p>
          <a:p>
            <a:pPr lvl="1" algn="just"/>
            <a:r>
              <a:rPr lang="el-GR" altLang="en-US" sz="2000" u="sng" dirty="0">
                <a:solidFill>
                  <a:srgbClr val="1F1F1F"/>
                </a:solidFill>
                <a:latin typeface="inherit"/>
              </a:rPr>
              <a:t>Επόμενο ορόσημο/στόχος (Μ133)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: </a:t>
            </a:r>
            <a:r>
              <a:rPr lang="en-GB" sz="2000" dirty="0">
                <a:solidFill>
                  <a:srgbClr val="1F1F1F"/>
                </a:solidFill>
                <a:latin typeface="inherit"/>
              </a:rPr>
              <a:t>H </a:t>
            </a:r>
            <a:r>
              <a:rPr lang="el-GR" sz="2000" dirty="0">
                <a:solidFill>
                  <a:srgbClr val="1F1F1F"/>
                </a:solidFill>
                <a:latin typeface="inherit"/>
              </a:rPr>
              <a:t>έναρξη λειτουργίας του Οργανισμού, συμπεριλαμβανομένης της στελέχωσης με το απαιτούμενο προσωπικό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. </a:t>
            </a:r>
          </a:p>
          <a:p>
            <a:pPr lvl="0" algn="just"/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Γ3.3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: </a:t>
            </a:r>
            <a:r>
              <a:rPr lang="el-GR" altLang="en-US" sz="2400" b="1" u="sng" dirty="0">
                <a:solidFill>
                  <a:srgbClr val="1F1F1F"/>
                </a:solidFill>
                <a:latin typeface="inherit"/>
              </a:rPr>
              <a:t>Συμπληρωμένο ορόσημο Μ147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(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Έργο ΣΑΑ: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C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3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.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3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.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Ι4):</a:t>
            </a:r>
            <a:r>
              <a:rPr lang="el-GR" altLang="en-US" sz="2400" dirty="0">
                <a:solidFill>
                  <a:srgbClr val="1F1F1F"/>
                </a:solidFill>
                <a:latin typeface="inherit"/>
              </a:rPr>
              <a:t> </a:t>
            </a:r>
          </a:p>
          <a:p>
            <a:pPr lvl="1" algn="just"/>
            <a:r>
              <a:rPr lang="el-GR" altLang="en-US" dirty="0">
                <a:solidFill>
                  <a:srgbClr val="FF0000"/>
                </a:solidFill>
                <a:latin typeface="inherit"/>
              </a:rPr>
              <a:t>Δημοσίευση πρόσκλησης υποβολής προτάσεων για την ψηφιακή αναβάθμιση των επιχειρήσεων.</a:t>
            </a:r>
            <a:endParaRPr lang="el-GR" altLang="en-US" sz="2000" u="sng" dirty="0">
              <a:solidFill>
                <a:srgbClr val="1F1F1F"/>
              </a:solidFill>
              <a:latin typeface="inherit"/>
            </a:endParaRPr>
          </a:p>
          <a:p>
            <a:pPr lvl="1" algn="just"/>
            <a:r>
              <a:rPr lang="el-GR" altLang="en-US" sz="2000" u="sng" dirty="0">
                <a:solidFill>
                  <a:srgbClr val="1F1F1F"/>
                </a:solidFill>
                <a:latin typeface="inherit"/>
              </a:rPr>
              <a:t>Επόμενο ορόσημο/στόχος (Μ148):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 </a:t>
            </a:r>
            <a:r>
              <a:rPr lang="el-GR" sz="2000" dirty="0">
                <a:solidFill>
                  <a:srgbClr val="1F1F1F"/>
                </a:solidFill>
                <a:latin typeface="inherit"/>
              </a:rPr>
              <a:t>Χρηματοδότηση 290 </a:t>
            </a:r>
            <a:r>
              <a:rPr lang="el-GR" sz="2000" dirty="0" err="1">
                <a:solidFill>
                  <a:srgbClr val="1F1F1F"/>
                </a:solidFill>
                <a:latin typeface="inherit"/>
              </a:rPr>
              <a:t>μικρο</a:t>
            </a:r>
            <a:r>
              <a:rPr lang="el-GR" sz="2000" dirty="0">
                <a:solidFill>
                  <a:srgbClr val="1F1F1F"/>
                </a:solidFill>
                <a:latin typeface="inherit"/>
              </a:rPr>
              <a:t>-μεσαίων επιχειρήσεων.</a:t>
            </a:r>
          </a:p>
        </p:txBody>
      </p:sp>
      <p:sp>
        <p:nvSpPr>
          <p:cNvPr id="4" name="Rectangle 3"/>
          <p:cNvSpPr/>
          <p:nvPr/>
        </p:nvSpPr>
        <p:spPr>
          <a:xfrm>
            <a:off x="767080" y="350097"/>
            <a:ext cx="10754360" cy="901187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58080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080" y="339586"/>
            <a:ext cx="10754360" cy="6418565"/>
          </a:xfrm>
          <a:ln w="22225" cmpd="thinThick">
            <a:solidFill>
              <a:schemeClr val="accent4"/>
            </a:solidFill>
          </a:ln>
        </p:spPr>
        <p:txBody>
          <a:bodyPr>
            <a:noAutofit/>
          </a:bodyPr>
          <a:lstStyle/>
          <a:p>
            <a:r>
              <a:rPr lang="el-GR" sz="3200" b="1" dirty="0">
                <a:solidFill>
                  <a:srgbClr val="0070C0"/>
                </a:solidFill>
              </a:rPr>
              <a:t>Γ.5. Για τη διασφάλιση της δημοσιονομικής και χρηματοοικονομικής σταθερότητας</a:t>
            </a:r>
            <a:r>
              <a:rPr lang="en-GB" sz="3200" b="1" dirty="0">
                <a:solidFill>
                  <a:srgbClr val="0070C0"/>
                </a:solidFill>
              </a:rPr>
              <a:t> (2)</a:t>
            </a:r>
            <a:endParaRPr lang="el-GR" sz="3200" b="1" dirty="0">
              <a:solidFill>
                <a:srgbClr val="0070C0"/>
              </a:solidFill>
            </a:endParaRPr>
          </a:p>
          <a:p>
            <a:pPr lvl="0" algn="just"/>
            <a:endParaRPr lang="el-GR" altLang="en-US" sz="2400" u="sng" dirty="0">
              <a:solidFill>
                <a:srgbClr val="1F1F1F"/>
              </a:solidFill>
              <a:latin typeface="inherit"/>
            </a:endParaRPr>
          </a:p>
          <a:p>
            <a:pPr lvl="0" algn="just"/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Γ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5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.1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: </a:t>
            </a:r>
            <a:r>
              <a:rPr lang="el-GR" altLang="en-US" sz="2400" b="1" u="sng" dirty="0">
                <a:solidFill>
                  <a:srgbClr val="1F1F1F"/>
                </a:solidFill>
                <a:latin typeface="inherit"/>
              </a:rPr>
              <a:t>Συμπληρωμένο ορόσημο Μ1</a:t>
            </a:r>
            <a:r>
              <a:rPr lang="en-GB" altLang="en-US" sz="2400" b="1" u="sng" dirty="0">
                <a:solidFill>
                  <a:srgbClr val="1F1F1F"/>
                </a:solidFill>
                <a:latin typeface="inherit"/>
              </a:rPr>
              <a:t>9</a:t>
            </a:r>
            <a:r>
              <a:rPr lang="el-GR" altLang="en-US" sz="2400" b="1" u="sng" dirty="0">
                <a:solidFill>
                  <a:srgbClr val="1F1F1F"/>
                </a:solidFill>
                <a:latin typeface="inherit"/>
              </a:rPr>
              <a:t>3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(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Έργο ΣΑΑ: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C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3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.5.R3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):</a:t>
            </a:r>
            <a:r>
              <a:rPr lang="el-GR" altLang="en-US" sz="2400" dirty="0">
                <a:solidFill>
                  <a:srgbClr val="1F1F1F"/>
                </a:solidFill>
                <a:latin typeface="inherit"/>
              </a:rPr>
              <a:t> </a:t>
            </a:r>
          </a:p>
          <a:p>
            <a:pPr lvl="1" algn="just"/>
            <a:r>
              <a:rPr lang="el-GR" altLang="en-US" dirty="0">
                <a:solidFill>
                  <a:srgbClr val="FF0000"/>
                </a:solidFill>
                <a:latin typeface="inherit"/>
              </a:rPr>
              <a:t>Μείωση εκκρεμών υποθέσεων για έκδοση τίτλου ιδιοκτησίας κατά 80%</a:t>
            </a:r>
            <a:endParaRPr lang="en-GB" altLang="en-US" dirty="0">
              <a:solidFill>
                <a:srgbClr val="FF0000"/>
              </a:solidFill>
              <a:latin typeface="inherit"/>
            </a:endParaRPr>
          </a:p>
          <a:p>
            <a:pPr lvl="1" algn="just"/>
            <a:r>
              <a:rPr lang="el-GR" altLang="en-US" sz="2000" u="sng" dirty="0">
                <a:solidFill>
                  <a:srgbClr val="1F1F1F"/>
                </a:solidFill>
                <a:latin typeface="inherit"/>
              </a:rPr>
              <a:t>Επόμενα ορόσημα/στόχοι (Μ194/195/196)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: </a:t>
            </a:r>
            <a:r>
              <a:rPr lang="en-GB" sz="2000" dirty="0">
                <a:solidFill>
                  <a:srgbClr val="1F1F1F"/>
                </a:solidFill>
                <a:latin typeface="inherit"/>
              </a:rPr>
              <a:t>H </a:t>
            </a:r>
            <a:r>
              <a:rPr lang="el-GR" sz="2000" dirty="0">
                <a:solidFill>
                  <a:srgbClr val="1F1F1F"/>
                </a:solidFill>
                <a:latin typeface="inherit"/>
              </a:rPr>
              <a:t>επέκταση της νέας πολιτική σχεδιασμού και οικοδομικών αδειών ώστε να επιτρέπεται η ανέγερση έως και τεσσάρων οικιστικών μονάδων σε οικόπεδα κατοικιών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. Επίσης, η αναθεώρηση και τροποποίηση του Νόμου περί οδών και κτιρίων και περί πώλησης ακινήτων (ειδική απόδοση). </a:t>
            </a:r>
          </a:p>
          <a:p>
            <a:pPr lvl="0" algn="just"/>
            <a:endParaRPr lang="el-GR" altLang="en-US" sz="2400" u="sng" dirty="0">
              <a:solidFill>
                <a:srgbClr val="1F1F1F"/>
              </a:solidFill>
              <a:latin typeface="inherit"/>
            </a:endParaRPr>
          </a:p>
          <a:p>
            <a:pPr lvl="0" algn="just"/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Γ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5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.2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: </a:t>
            </a:r>
            <a:r>
              <a:rPr lang="el-GR" altLang="en-US" sz="2400" b="1" u="sng" dirty="0">
                <a:solidFill>
                  <a:srgbClr val="1F1F1F"/>
                </a:solidFill>
                <a:latin typeface="inherit"/>
              </a:rPr>
              <a:t>Συμπληρωμένο ορόσημο Μ197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(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Έργο ΣΑΑ: 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C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3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.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5</a:t>
            </a:r>
            <a:r>
              <a:rPr lang="en-GB" altLang="en-US" sz="2400" u="sng" dirty="0">
                <a:solidFill>
                  <a:srgbClr val="1F1F1F"/>
                </a:solidFill>
                <a:latin typeface="inherit"/>
              </a:rPr>
              <a:t>.R</a:t>
            </a:r>
            <a:r>
              <a:rPr lang="el-GR" altLang="en-US" sz="2400" u="sng" dirty="0">
                <a:solidFill>
                  <a:srgbClr val="1F1F1F"/>
                </a:solidFill>
                <a:latin typeface="inherit"/>
              </a:rPr>
              <a:t>4):</a:t>
            </a:r>
            <a:r>
              <a:rPr lang="el-GR" altLang="en-US" sz="2400" dirty="0">
                <a:solidFill>
                  <a:srgbClr val="1F1F1F"/>
                </a:solidFill>
                <a:latin typeface="inherit"/>
              </a:rPr>
              <a:t> </a:t>
            </a:r>
          </a:p>
          <a:p>
            <a:pPr lvl="1" algn="just"/>
            <a:r>
              <a:rPr lang="el-GR" altLang="en-US" dirty="0">
                <a:solidFill>
                  <a:srgbClr val="FF0000"/>
                </a:solidFill>
                <a:latin typeface="inherit"/>
              </a:rPr>
              <a:t>Έναρξη ισχύος του πλαισίου συστήματος ανταλλαγής δεδομένων σχετικά με τον πιστωτικό κίνδυνο και του δανεισμού.</a:t>
            </a:r>
          </a:p>
          <a:p>
            <a:pPr lvl="1" algn="just"/>
            <a:r>
              <a:rPr lang="el-GR" altLang="en-US" sz="2000" u="sng" dirty="0">
                <a:solidFill>
                  <a:srgbClr val="1F1F1F"/>
                </a:solidFill>
                <a:latin typeface="inherit"/>
              </a:rPr>
              <a:t>Επόμενο ορόσημο/στόχος (Μ198)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: </a:t>
            </a:r>
            <a:r>
              <a:rPr lang="en-GB" sz="2000" dirty="0">
                <a:solidFill>
                  <a:srgbClr val="1F1F1F"/>
                </a:solidFill>
                <a:latin typeface="inherit"/>
              </a:rPr>
              <a:t>H </a:t>
            </a:r>
            <a:r>
              <a:rPr lang="el-GR" sz="2000" dirty="0">
                <a:solidFill>
                  <a:srgbClr val="1F1F1F"/>
                </a:solidFill>
                <a:latin typeface="inherit"/>
              </a:rPr>
              <a:t>έναρξη λειτουργίας του Οργανισμού, συμπεριλαμβανομένης της στελέχωσης με το απαιτούμενο προσωπικό</a:t>
            </a:r>
            <a:r>
              <a:rPr lang="el-GR" altLang="en-US" sz="2000" dirty="0">
                <a:solidFill>
                  <a:srgbClr val="1F1F1F"/>
                </a:solidFill>
                <a:latin typeface="inherit"/>
              </a:rPr>
              <a:t>. </a:t>
            </a:r>
          </a:p>
          <a:p>
            <a:pPr lvl="1" algn="just"/>
            <a:r>
              <a:rPr lang="en-US" altLang="en-US" sz="2000" dirty="0">
                <a:solidFill>
                  <a:srgbClr val="1F1F1F"/>
                </a:solidFill>
                <a:latin typeface="inherit"/>
              </a:rPr>
              <a:t>full implementation and entry into service of the upgraded digital system of exchange of data by ARTEMIS credit bureau, and start of provision of credit scores services</a:t>
            </a:r>
            <a:endParaRPr lang="el-GR" altLang="en-US" sz="2000" dirty="0">
              <a:solidFill>
                <a:srgbClr val="1F1F1F"/>
              </a:solidFill>
              <a:latin typeface="inheri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7080" y="350097"/>
            <a:ext cx="10754360" cy="901187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28357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3rdPaymentRequest</Template>
  <TotalTime>1</TotalTime>
  <Words>1315</Words>
  <Application>Microsoft Office PowerPoint</Application>
  <PresentationFormat>Widescreen</PresentationFormat>
  <Paragraphs>116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inherit</vt:lpstr>
      <vt:lpstr>Office Theme</vt:lpstr>
      <vt:lpstr>PowerPoint Presentation</vt:lpstr>
      <vt:lpstr>Χαρακτηριστικά ΣΑΑ:                               €1.2 δις (3.9% ΑΕΠ)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1</cp:revision>
  <dcterms:created xsi:type="dcterms:W3CDTF">2025-02-12T07:35:17Z</dcterms:created>
  <dcterms:modified xsi:type="dcterms:W3CDTF">2025-02-12T07:36:45Z</dcterms:modified>
</cp:coreProperties>
</file>